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1" r:id="rId1"/>
  </p:sldMasterIdLst>
  <p:notesMasterIdLst>
    <p:notesMasterId r:id="rId57"/>
  </p:notesMasterIdLst>
  <p:sldIdLst>
    <p:sldId id="256" r:id="rId2"/>
    <p:sldId id="257" r:id="rId3"/>
    <p:sldId id="264" r:id="rId4"/>
    <p:sldId id="301" r:id="rId5"/>
    <p:sldId id="259" r:id="rId6"/>
    <p:sldId id="260" r:id="rId7"/>
    <p:sldId id="261" r:id="rId8"/>
    <p:sldId id="262" r:id="rId9"/>
    <p:sldId id="265" r:id="rId10"/>
    <p:sldId id="266" r:id="rId11"/>
    <p:sldId id="267" r:id="rId12"/>
    <p:sldId id="268" r:id="rId13"/>
    <p:sldId id="270" r:id="rId14"/>
    <p:sldId id="271" r:id="rId15"/>
    <p:sldId id="274" r:id="rId16"/>
    <p:sldId id="273" r:id="rId17"/>
    <p:sldId id="272" r:id="rId18"/>
    <p:sldId id="269" r:id="rId19"/>
    <p:sldId id="281" r:id="rId20"/>
    <p:sldId id="275" r:id="rId21"/>
    <p:sldId id="307" r:id="rId22"/>
    <p:sldId id="276" r:id="rId23"/>
    <p:sldId id="278" r:id="rId24"/>
    <p:sldId id="280" r:id="rId25"/>
    <p:sldId id="277" r:id="rId26"/>
    <p:sldId id="279" r:id="rId27"/>
    <p:sldId id="282" r:id="rId28"/>
    <p:sldId id="306" r:id="rId29"/>
    <p:sldId id="309" r:id="rId30"/>
    <p:sldId id="308" r:id="rId31"/>
    <p:sldId id="285" r:id="rId32"/>
    <p:sldId id="286" r:id="rId33"/>
    <p:sldId id="287" r:id="rId34"/>
    <p:sldId id="288" r:id="rId35"/>
    <p:sldId id="284" r:id="rId36"/>
    <p:sldId id="304" r:id="rId37"/>
    <p:sldId id="289" r:id="rId38"/>
    <p:sldId id="305" r:id="rId39"/>
    <p:sldId id="290" r:id="rId40"/>
    <p:sldId id="291" r:id="rId41"/>
    <p:sldId id="292" r:id="rId42"/>
    <p:sldId id="293" r:id="rId43"/>
    <p:sldId id="294" r:id="rId44"/>
    <p:sldId id="295" r:id="rId45"/>
    <p:sldId id="296" r:id="rId46"/>
    <p:sldId id="297" r:id="rId47"/>
    <p:sldId id="298" r:id="rId48"/>
    <p:sldId id="299" r:id="rId49"/>
    <p:sldId id="310" r:id="rId50"/>
    <p:sldId id="312" r:id="rId51"/>
    <p:sldId id="313" r:id="rId52"/>
    <p:sldId id="311" r:id="rId53"/>
    <p:sldId id="300" r:id="rId54"/>
    <p:sldId id="302" r:id="rId55"/>
    <p:sldId id="303"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pa Aymami" initials="PA" lastIdx="24" clrIdx="0">
    <p:extLst>
      <p:ext uri="{19B8F6BF-5375-455C-9EA6-DF929625EA0E}">
        <p15:presenceInfo xmlns:p15="http://schemas.microsoft.com/office/powerpoint/2012/main" userId="c1dfe3b6c6a3a8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B11C"/>
    <a:srgbClr val="CDC4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A2FC0-79AB-456A-9BE1-F6D7A2DF4D97}" v="196" dt="2021-10-29T12:09:09.181"/>
  </p1510:revLst>
</p1510:revInfo>
</file>

<file path=ppt/tableStyles.xml><?xml version="1.0" encoding="utf-8"?>
<a:tblStyleLst xmlns:a="http://schemas.openxmlformats.org/drawingml/2006/main" def="{5C22544A-7EE6-4342-B048-85BDC9FD1C3A}">
  <a:tblStyle styleId="{5C22544A-7EE6-4342-B048-85BDC9FD1C3A}" styleName="Estil mitjà 2 - èmfasi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 mitjà 2 - èmfasi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Estil mitjà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Estil amb tema 1 - èmfasi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Estil amb tema 1 - èmfasi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Sense estil ni q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14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cío Nicolle Díaz Hernández" userId="8d2dfc48e420a8f7" providerId="LiveId" clId="{EC9A2FC0-79AB-456A-9BE1-F6D7A2DF4D97}"/>
    <pc:docChg chg="undo custSel addSld modSld sldOrd">
      <pc:chgData name="Rocío Nicolle Díaz Hernández" userId="8d2dfc48e420a8f7" providerId="LiveId" clId="{EC9A2FC0-79AB-456A-9BE1-F6D7A2DF4D97}" dt="2021-10-29T12:11:02.674" v="1557" actId="20577"/>
      <pc:docMkLst>
        <pc:docMk/>
      </pc:docMkLst>
      <pc:sldChg chg="modSp add mod">
        <pc:chgData name="Rocío Nicolle Díaz Hernández" userId="8d2dfc48e420a8f7" providerId="LiveId" clId="{EC9A2FC0-79AB-456A-9BE1-F6D7A2DF4D97}" dt="2021-10-29T11:53:08.360" v="698" actId="20577"/>
        <pc:sldMkLst>
          <pc:docMk/>
          <pc:sldMk cId="1196024605" sldId="310"/>
        </pc:sldMkLst>
        <pc:spChg chg="mod">
          <ac:chgData name="Rocío Nicolle Díaz Hernández" userId="8d2dfc48e420a8f7" providerId="LiveId" clId="{EC9A2FC0-79AB-456A-9BE1-F6D7A2DF4D97}" dt="2021-10-29T11:53:08.360" v="698" actId="20577"/>
          <ac:spMkLst>
            <pc:docMk/>
            <pc:sldMk cId="1196024605" sldId="310"/>
            <ac:spMk id="2" creationId="{5935D874-DCFB-46AD-9ADB-AB5CC7095404}"/>
          </ac:spMkLst>
        </pc:spChg>
      </pc:sldChg>
      <pc:sldChg chg="add">
        <pc:chgData name="Rocío Nicolle Díaz Hernández" userId="8d2dfc48e420a8f7" providerId="LiveId" clId="{EC9A2FC0-79AB-456A-9BE1-F6D7A2DF4D97}" dt="2021-10-29T11:02:21.619" v="15"/>
        <pc:sldMkLst>
          <pc:docMk/>
          <pc:sldMk cId="3428738080" sldId="311"/>
        </pc:sldMkLst>
      </pc:sldChg>
      <pc:sldChg chg="addSp delSp modSp new mod ord modClrScheme chgLayout">
        <pc:chgData name="Rocío Nicolle Díaz Hernández" userId="8d2dfc48e420a8f7" providerId="LiveId" clId="{EC9A2FC0-79AB-456A-9BE1-F6D7A2DF4D97}" dt="2021-10-29T11:52:50.862" v="689" actId="1076"/>
        <pc:sldMkLst>
          <pc:docMk/>
          <pc:sldMk cId="2995345352" sldId="312"/>
        </pc:sldMkLst>
        <pc:spChg chg="del mod ord">
          <ac:chgData name="Rocío Nicolle Díaz Hernández" userId="8d2dfc48e420a8f7" providerId="LiveId" clId="{EC9A2FC0-79AB-456A-9BE1-F6D7A2DF4D97}" dt="2021-10-29T11:03:55.285" v="17" actId="700"/>
          <ac:spMkLst>
            <pc:docMk/>
            <pc:sldMk cId="2995345352" sldId="312"/>
            <ac:spMk id="2" creationId="{445A74A6-372C-4593-8766-C887D87B1FAC}"/>
          </ac:spMkLst>
        </pc:spChg>
        <pc:spChg chg="del mod ord">
          <ac:chgData name="Rocío Nicolle Díaz Hernández" userId="8d2dfc48e420a8f7" providerId="LiveId" clId="{EC9A2FC0-79AB-456A-9BE1-F6D7A2DF4D97}" dt="2021-10-29T11:03:55.285" v="17" actId="700"/>
          <ac:spMkLst>
            <pc:docMk/>
            <pc:sldMk cId="2995345352" sldId="312"/>
            <ac:spMk id="3" creationId="{2CDD7D5A-021D-4BD0-A628-30FE1CD7BC53}"/>
          </ac:spMkLst>
        </pc:spChg>
        <pc:spChg chg="add del mod ord">
          <ac:chgData name="Rocío Nicolle Díaz Hernández" userId="8d2dfc48e420a8f7" providerId="LiveId" clId="{EC9A2FC0-79AB-456A-9BE1-F6D7A2DF4D97}" dt="2021-10-29T11:11:37.850" v="68" actId="478"/>
          <ac:spMkLst>
            <pc:docMk/>
            <pc:sldMk cId="2995345352" sldId="312"/>
            <ac:spMk id="4" creationId="{2ED89F99-D60F-4F67-815B-FC2406A1A0AA}"/>
          </ac:spMkLst>
        </pc:spChg>
        <pc:spChg chg="add del mod ord">
          <ac:chgData name="Rocío Nicolle Díaz Hernández" userId="8d2dfc48e420a8f7" providerId="LiveId" clId="{EC9A2FC0-79AB-456A-9BE1-F6D7A2DF4D97}" dt="2021-10-29T11:05:34.691" v="25" actId="1957"/>
          <ac:spMkLst>
            <pc:docMk/>
            <pc:sldMk cId="2995345352" sldId="312"/>
            <ac:spMk id="5" creationId="{0719395B-B944-43DB-A79F-8EA065D8437B}"/>
          </ac:spMkLst>
        </pc:spChg>
        <pc:spChg chg="add del mod">
          <ac:chgData name="Rocío Nicolle Díaz Hernández" userId="8d2dfc48e420a8f7" providerId="LiveId" clId="{EC9A2FC0-79AB-456A-9BE1-F6D7A2DF4D97}" dt="2021-10-29T11:52:43.910" v="688" actId="1076"/>
          <ac:spMkLst>
            <pc:docMk/>
            <pc:sldMk cId="2995345352" sldId="312"/>
            <ac:spMk id="13" creationId="{91AA28EB-908F-4517-9583-85BEE305498F}"/>
          </ac:spMkLst>
        </pc:spChg>
        <pc:spChg chg="add mod">
          <ac:chgData name="Rocío Nicolle Díaz Hernández" userId="8d2dfc48e420a8f7" providerId="LiveId" clId="{EC9A2FC0-79AB-456A-9BE1-F6D7A2DF4D97}" dt="2021-10-29T11:49:18.391" v="581" actId="14100"/>
          <ac:spMkLst>
            <pc:docMk/>
            <pc:sldMk cId="2995345352" sldId="312"/>
            <ac:spMk id="19" creationId="{851AF583-C466-4D88-855C-0C42F4727883}"/>
          </ac:spMkLst>
        </pc:spChg>
        <pc:spChg chg="add mod">
          <ac:chgData name="Rocío Nicolle Díaz Hernández" userId="8d2dfc48e420a8f7" providerId="LiveId" clId="{EC9A2FC0-79AB-456A-9BE1-F6D7A2DF4D97}" dt="2021-10-29T11:52:43.910" v="688" actId="1076"/>
          <ac:spMkLst>
            <pc:docMk/>
            <pc:sldMk cId="2995345352" sldId="312"/>
            <ac:spMk id="21" creationId="{BE0B13D7-DD64-431D-9F31-2F74990D4654}"/>
          </ac:spMkLst>
        </pc:spChg>
        <pc:grpChg chg="add mod">
          <ac:chgData name="Rocío Nicolle Díaz Hernández" userId="8d2dfc48e420a8f7" providerId="LiveId" clId="{EC9A2FC0-79AB-456A-9BE1-F6D7A2DF4D97}" dt="2021-10-29T11:52:50.862" v="689" actId="1076"/>
          <ac:grpSpMkLst>
            <pc:docMk/>
            <pc:sldMk cId="2995345352" sldId="312"/>
            <ac:grpSpMk id="20" creationId="{F0EA8A3A-B0DE-406F-9419-CA95945AC7FF}"/>
          </ac:grpSpMkLst>
        </pc:grpChg>
        <pc:graphicFrameChg chg="add del mod modGraphic">
          <ac:chgData name="Rocío Nicolle Díaz Hernández" userId="8d2dfc48e420a8f7" providerId="LiveId" clId="{EC9A2FC0-79AB-456A-9BE1-F6D7A2DF4D97}" dt="2021-10-29T11:05:25.699" v="22" actId="1032"/>
          <ac:graphicFrameMkLst>
            <pc:docMk/>
            <pc:sldMk cId="2995345352" sldId="312"/>
            <ac:graphicFrameMk id="6" creationId="{3974672F-8AAB-444C-A365-517BD4C37F9F}"/>
          </ac:graphicFrameMkLst>
        </pc:graphicFrameChg>
        <pc:graphicFrameChg chg="add del mod ord">
          <ac:chgData name="Rocío Nicolle Díaz Hernández" userId="8d2dfc48e420a8f7" providerId="LiveId" clId="{EC9A2FC0-79AB-456A-9BE1-F6D7A2DF4D97}" dt="2021-10-29T11:11:56.458" v="72" actId="478"/>
          <ac:graphicFrameMkLst>
            <pc:docMk/>
            <pc:sldMk cId="2995345352" sldId="312"/>
            <ac:graphicFrameMk id="9" creationId="{A02E11B9-8E93-4350-B6A4-829A421869BA}"/>
          </ac:graphicFrameMkLst>
        </pc:graphicFrameChg>
        <pc:graphicFrameChg chg="add mod">
          <ac:chgData name="Rocío Nicolle Díaz Hernández" userId="8d2dfc48e420a8f7" providerId="LiveId" clId="{EC9A2FC0-79AB-456A-9BE1-F6D7A2DF4D97}" dt="2021-10-29T11:52:43.910" v="688" actId="1076"/>
          <ac:graphicFrameMkLst>
            <pc:docMk/>
            <pc:sldMk cId="2995345352" sldId="312"/>
            <ac:graphicFrameMk id="12" creationId="{BCDCC4F8-850D-4701-A0D7-FB92F0E03D45}"/>
          </ac:graphicFrameMkLst>
        </pc:graphicFrameChg>
        <pc:graphicFrameChg chg="add del mod topLvl modGraphic">
          <ac:chgData name="Rocío Nicolle Díaz Hernández" userId="8d2dfc48e420a8f7" providerId="LiveId" clId="{EC9A2FC0-79AB-456A-9BE1-F6D7A2DF4D97}" dt="2021-10-29T11:45:44.580" v="518" actId="478"/>
          <ac:graphicFrameMkLst>
            <pc:docMk/>
            <pc:sldMk cId="2995345352" sldId="312"/>
            <ac:graphicFrameMk id="16" creationId="{7C998F4F-E76C-49C1-AE7A-91BDC50D7D1F}"/>
          </ac:graphicFrameMkLst>
        </pc:graphicFrameChg>
        <pc:picChg chg="add mod modCrop">
          <ac:chgData name="Rocío Nicolle Díaz Hernández" userId="8d2dfc48e420a8f7" providerId="LiveId" clId="{EC9A2FC0-79AB-456A-9BE1-F6D7A2DF4D97}" dt="2021-10-29T11:49:35.221" v="584" actId="1076"/>
          <ac:picMkLst>
            <pc:docMk/>
            <pc:sldMk cId="2995345352" sldId="312"/>
            <ac:picMk id="18" creationId="{DD171D1A-74D8-4B7C-9574-6721747D4B97}"/>
          </ac:picMkLst>
        </pc:picChg>
      </pc:sldChg>
      <pc:sldChg chg="addSp delSp modSp add mod">
        <pc:chgData name="Rocío Nicolle Díaz Hernández" userId="8d2dfc48e420a8f7" providerId="LiveId" clId="{EC9A2FC0-79AB-456A-9BE1-F6D7A2DF4D97}" dt="2021-10-29T12:11:02.674" v="1557" actId="20577"/>
        <pc:sldMkLst>
          <pc:docMk/>
          <pc:sldMk cId="3391014305" sldId="313"/>
        </pc:sldMkLst>
        <pc:spChg chg="add mod">
          <ac:chgData name="Rocío Nicolle Díaz Hernández" userId="8d2dfc48e420a8f7" providerId="LiveId" clId="{EC9A2FC0-79AB-456A-9BE1-F6D7A2DF4D97}" dt="2021-10-29T12:09:05.362" v="1324" actId="20577"/>
          <ac:spMkLst>
            <pc:docMk/>
            <pc:sldMk cId="3391014305" sldId="313"/>
            <ac:spMk id="5" creationId="{BF025262-8A8F-491A-AE79-B5D27269E59C}"/>
          </ac:spMkLst>
        </pc:spChg>
        <pc:spChg chg="del">
          <ac:chgData name="Rocío Nicolle Díaz Hernández" userId="8d2dfc48e420a8f7" providerId="LiveId" clId="{EC9A2FC0-79AB-456A-9BE1-F6D7A2DF4D97}" dt="2021-10-29T11:53:52.750" v="700" actId="478"/>
          <ac:spMkLst>
            <pc:docMk/>
            <pc:sldMk cId="3391014305" sldId="313"/>
            <ac:spMk id="13" creationId="{91AA28EB-908F-4517-9583-85BEE305498F}"/>
          </ac:spMkLst>
        </pc:spChg>
        <pc:spChg chg="add mod">
          <ac:chgData name="Rocío Nicolle Díaz Hernández" userId="8d2dfc48e420a8f7" providerId="LiveId" clId="{EC9A2FC0-79AB-456A-9BE1-F6D7A2DF4D97}" dt="2021-10-29T12:11:02.674" v="1557" actId="20577"/>
          <ac:spMkLst>
            <pc:docMk/>
            <pc:sldMk cId="3391014305" sldId="313"/>
            <ac:spMk id="14" creationId="{05B9F7E4-2750-40EF-B273-00B93C4D76D2}"/>
          </ac:spMkLst>
        </pc:spChg>
        <pc:spChg chg="del">
          <ac:chgData name="Rocío Nicolle Díaz Hernández" userId="8d2dfc48e420a8f7" providerId="LiveId" clId="{EC9A2FC0-79AB-456A-9BE1-F6D7A2DF4D97}" dt="2021-10-29T11:53:54.700" v="701" actId="478"/>
          <ac:spMkLst>
            <pc:docMk/>
            <pc:sldMk cId="3391014305" sldId="313"/>
            <ac:spMk id="21" creationId="{BE0B13D7-DD64-431D-9F31-2F74990D4654}"/>
          </ac:spMkLst>
        </pc:spChg>
        <pc:grpChg chg="del">
          <ac:chgData name="Rocío Nicolle Díaz Hernández" userId="8d2dfc48e420a8f7" providerId="LiveId" clId="{EC9A2FC0-79AB-456A-9BE1-F6D7A2DF4D97}" dt="2021-10-29T11:53:58.629" v="703" actId="478"/>
          <ac:grpSpMkLst>
            <pc:docMk/>
            <pc:sldMk cId="3391014305" sldId="313"/>
            <ac:grpSpMk id="20" creationId="{F0EA8A3A-B0DE-406F-9419-CA95945AC7FF}"/>
          </ac:grpSpMkLst>
        </pc:grpChg>
        <pc:graphicFrameChg chg="add mod modGraphic">
          <ac:chgData name="Rocío Nicolle Díaz Hernández" userId="8d2dfc48e420a8f7" providerId="LiveId" clId="{EC9A2FC0-79AB-456A-9BE1-F6D7A2DF4D97}" dt="2021-10-29T12:05:10.600" v="1106" actId="255"/>
          <ac:graphicFrameMkLst>
            <pc:docMk/>
            <pc:sldMk cId="3391014305" sldId="313"/>
            <ac:graphicFrameMk id="4" creationId="{F2765B78-94B8-4CE6-B5AD-F0557E186A6B}"/>
          </ac:graphicFrameMkLst>
        </pc:graphicFrameChg>
        <pc:graphicFrameChg chg="del">
          <ac:chgData name="Rocío Nicolle Díaz Hernández" userId="8d2dfc48e420a8f7" providerId="LiveId" clId="{EC9A2FC0-79AB-456A-9BE1-F6D7A2DF4D97}" dt="2021-10-29T11:53:56.715" v="702" actId="478"/>
          <ac:graphicFrameMkLst>
            <pc:docMk/>
            <pc:sldMk cId="3391014305" sldId="313"/>
            <ac:graphicFrameMk id="12" creationId="{BCDCC4F8-850D-4701-A0D7-FB92F0E03D45}"/>
          </ac:graphicFrameMkLst>
        </pc:graphicFrameChg>
      </pc:sldChg>
    </pc:docChg>
  </pc:docChgLst>
  <pc:docChgLst>
    <pc:chgData name="Pepa Aymami" userId="c1dfe3b6c6a3a89e" providerId="LiveId" clId="{D2173059-723A-4132-AF4F-5F270892B381}"/>
    <pc:docChg chg="undo redo custSel modSld">
      <pc:chgData name="Pepa Aymami" userId="c1dfe3b6c6a3a89e" providerId="LiveId" clId="{D2173059-723A-4132-AF4F-5F270892B381}" dt="2021-06-29T13:03:42.083" v="2361" actId="790"/>
      <pc:docMkLst>
        <pc:docMk/>
      </pc:docMkLst>
      <pc:sldChg chg="modSp mod">
        <pc:chgData name="Pepa Aymami" userId="c1dfe3b6c6a3a89e" providerId="LiveId" clId="{D2173059-723A-4132-AF4F-5F270892B381}" dt="2021-06-29T12:47:34.110" v="2059" actId="20577"/>
        <pc:sldMkLst>
          <pc:docMk/>
          <pc:sldMk cId="3944996197" sldId="257"/>
        </pc:sldMkLst>
        <pc:graphicFrameChg chg="modGraphic">
          <ac:chgData name="Pepa Aymami" userId="c1dfe3b6c6a3a89e" providerId="LiveId" clId="{D2173059-723A-4132-AF4F-5F270892B381}" dt="2021-06-29T12:47:34.110" v="2059" actId="20577"/>
          <ac:graphicFrameMkLst>
            <pc:docMk/>
            <pc:sldMk cId="3944996197" sldId="257"/>
            <ac:graphicFrameMk id="4" creationId="{9136F89B-C4B5-4BE7-8009-CCF4D042F68A}"/>
          </ac:graphicFrameMkLst>
        </pc:graphicFrameChg>
      </pc:sldChg>
      <pc:sldChg chg="modSp mod">
        <pc:chgData name="Pepa Aymami" userId="c1dfe3b6c6a3a89e" providerId="LiveId" clId="{D2173059-723A-4132-AF4F-5F270892B381}" dt="2021-06-29T12:51:08.394" v="2164" actId="20577"/>
        <pc:sldMkLst>
          <pc:docMk/>
          <pc:sldMk cId="115191407" sldId="266"/>
        </pc:sldMkLst>
        <pc:spChg chg="mod">
          <ac:chgData name="Pepa Aymami" userId="c1dfe3b6c6a3a89e" providerId="LiveId" clId="{D2173059-723A-4132-AF4F-5F270892B381}" dt="2021-06-29T12:51:08.394" v="2164" actId="20577"/>
          <ac:spMkLst>
            <pc:docMk/>
            <pc:sldMk cId="115191407" sldId="266"/>
            <ac:spMk id="6" creationId="{BC446D10-B195-4E66-AA63-D1A21022D874}"/>
          </ac:spMkLst>
        </pc:spChg>
      </pc:sldChg>
      <pc:sldChg chg="modSp mod">
        <pc:chgData name="Pepa Aymami" userId="c1dfe3b6c6a3a89e" providerId="LiveId" clId="{D2173059-723A-4132-AF4F-5F270892B381}" dt="2021-06-29T12:53:54.109" v="2191" actId="20577"/>
        <pc:sldMkLst>
          <pc:docMk/>
          <pc:sldMk cId="3316017890" sldId="270"/>
        </pc:sldMkLst>
        <pc:spChg chg="mod">
          <ac:chgData name="Pepa Aymami" userId="c1dfe3b6c6a3a89e" providerId="LiveId" clId="{D2173059-723A-4132-AF4F-5F270892B381}" dt="2021-06-29T12:53:54.109" v="2191" actId="20577"/>
          <ac:spMkLst>
            <pc:docMk/>
            <pc:sldMk cId="3316017890" sldId="270"/>
            <ac:spMk id="6" creationId="{BC446D10-B195-4E66-AA63-D1A21022D874}"/>
          </ac:spMkLst>
        </pc:spChg>
      </pc:sldChg>
      <pc:sldChg chg="modSp mod">
        <pc:chgData name="Pepa Aymami" userId="c1dfe3b6c6a3a89e" providerId="LiveId" clId="{D2173059-723A-4132-AF4F-5F270892B381}" dt="2021-06-29T12:53:51.490" v="2189" actId="20577"/>
        <pc:sldMkLst>
          <pc:docMk/>
          <pc:sldMk cId="3010098947" sldId="273"/>
        </pc:sldMkLst>
        <pc:spChg chg="mod">
          <ac:chgData name="Pepa Aymami" userId="c1dfe3b6c6a3a89e" providerId="LiveId" clId="{D2173059-723A-4132-AF4F-5F270892B381}" dt="2021-06-29T12:53:51.490" v="2189" actId="20577"/>
          <ac:spMkLst>
            <pc:docMk/>
            <pc:sldMk cId="3010098947" sldId="273"/>
            <ac:spMk id="10" creationId="{720FE7EA-B723-4B7E-9C82-80D16185DD21}"/>
          </ac:spMkLst>
        </pc:spChg>
      </pc:sldChg>
      <pc:sldChg chg="modSp mod">
        <pc:chgData name="Pepa Aymami" userId="c1dfe3b6c6a3a89e" providerId="LiveId" clId="{D2173059-723A-4132-AF4F-5F270892B381}" dt="2021-06-29T13:03:42.083" v="2361" actId="790"/>
        <pc:sldMkLst>
          <pc:docMk/>
          <pc:sldMk cId="69475107" sldId="275"/>
        </pc:sldMkLst>
        <pc:spChg chg="mod">
          <ac:chgData name="Pepa Aymami" userId="c1dfe3b6c6a3a89e" providerId="LiveId" clId="{D2173059-723A-4132-AF4F-5F270892B381}" dt="2021-06-29T13:03:42.083" v="2361" actId="790"/>
          <ac:spMkLst>
            <pc:docMk/>
            <pc:sldMk cId="69475107" sldId="275"/>
            <ac:spMk id="2" creationId="{5935D874-DCFB-46AD-9ADB-AB5CC7095404}"/>
          </ac:spMkLst>
        </pc:spChg>
      </pc:sldChg>
      <pc:sldChg chg="modSp mod">
        <pc:chgData name="Pepa Aymami" userId="c1dfe3b6c6a3a89e" providerId="LiveId" clId="{D2173059-723A-4132-AF4F-5F270892B381}" dt="2021-06-29T12:49:19.012" v="2138" actId="20577"/>
        <pc:sldMkLst>
          <pc:docMk/>
          <pc:sldMk cId="4074907078" sldId="276"/>
        </pc:sldMkLst>
        <pc:spChg chg="mod">
          <ac:chgData name="Pepa Aymami" userId="c1dfe3b6c6a3a89e" providerId="LiveId" clId="{D2173059-723A-4132-AF4F-5F270892B381}" dt="2021-06-29T12:49:19.012" v="2138" actId="20577"/>
          <ac:spMkLst>
            <pc:docMk/>
            <pc:sldMk cId="4074907078" sldId="276"/>
            <ac:spMk id="8" creationId="{6C6F9DD4-E9AA-4D79-8BD9-6B7EAE181876}"/>
          </ac:spMkLst>
        </pc:spChg>
        <pc:spChg chg="mod">
          <ac:chgData name="Pepa Aymami" userId="c1dfe3b6c6a3a89e" providerId="LiveId" clId="{D2173059-723A-4132-AF4F-5F270892B381}" dt="2021-06-29T12:49:09.701" v="2116" actId="20577"/>
          <ac:spMkLst>
            <pc:docMk/>
            <pc:sldMk cId="4074907078" sldId="276"/>
            <ac:spMk id="11" creationId="{6B1D5788-716D-4ED5-B703-C672DE0DAC91}"/>
          </ac:spMkLst>
        </pc:spChg>
      </pc:sldChg>
      <pc:sldChg chg="modSp mod">
        <pc:chgData name="Pepa Aymami" userId="c1dfe3b6c6a3a89e" providerId="LiveId" clId="{D2173059-723A-4132-AF4F-5F270892B381}" dt="2021-06-29T12:48:44.932" v="2078" actId="20577"/>
        <pc:sldMkLst>
          <pc:docMk/>
          <pc:sldMk cId="3301570862" sldId="277"/>
        </pc:sldMkLst>
        <pc:spChg chg="mod">
          <ac:chgData name="Pepa Aymami" userId="c1dfe3b6c6a3a89e" providerId="LiveId" clId="{D2173059-723A-4132-AF4F-5F270892B381}" dt="2021-06-29T12:48:44.932" v="2078" actId="20577"/>
          <ac:spMkLst>
            <pc:docMk/>
            <pc:sldMk cId="3301570862" sldId="277"/>
            <ac:spMk id="10" creationId="{BC553AFA-3D43-4468-BC50-C3D40BE7EDDF}"/>
          </ac:spMkLst>
        </pc:spChg>
      </pc:sldChg>
      <pc:sldChg chg="modSp mod">
        <pc:chgData name="Pepa Aymami" userId="c1dfe3b6c6a3a89e" providerId="LiveId" clId="{D2173059-723A-4132-AF4F-5F270892B381}" dt="2021-06-29T12:49:05.249" v="2105" actId="20577"/>
        <pc:sldMkLst>
          <pc:docMk/>
          <pc:sldMk cId="3354575028" sldId="278"/>
        </pc:sldMkLst>
        <pc:spChg chg="mod">
          <ac:chgData name="Pepa Aymami" userId="c1dfe3b6c6a3a89e" providerId="LiveId" clId="{D2173059-723A-4132-AF4F-5F270892B381}" dt="2021-06-29T12:49:05.249" v="2105" actId="20577"/>
          <ac:spMkLst>
            <pc:docMk/>
            <pc:sldMk cId="3354575028" sldId="278"/>
            <ac:spMk id="2" creationId="{282CB575-4024-460A-9A04-E53393B49768}"/>
          </ac:spMkLst>
        </pc:spChg>
      </pc:sldChg>
      <pc:sldChg chg="modSp mod">
        <pc:chgData name="Pepa Aymami" userId="c1dfe3b6c6a3a89e" providerId="LiveId" clId="{D2173059-723A-4132-AF4F-5F270892B381}" dt="2021-06-29T12:48:36.567" v="2066" actId="207"/>
        <pc:sldMkLst>
          <pc:docMk/>
          <pc:sldMk cId="195037766" sldId="279"/>
        </pc:sldMkLst>
        <pc:spChg chg="mod">
          <ac:chgData name="Pepa Aymami" userId="c1dfe3b6c6a3a89e" providerId="LiveId" clId="{D2173059-723A-4132-AF4F-5F270892B381}" dt="2021-06-29T12:48:36.567" v="2066" actId="207"/>
          <ac:spMkLst>
            <pc:docMk/>
            <pc:sldMk cId="195037766" sldId="279"/>
            <ac:spMk id="4" creationId="{659DA1AE-245D-4565-8459-D73DF0B6340B}"/>
          </ac:spMkLst>
        </pc:spChg>
      </pc:sldChg>
      <pc:sldChg chg="modSp mod">
        <pc:chgData name="Pepa Aymami" userId="c1dfe3b6c6a3a89e" providerId="LiveId" clId="{D2173059-723A-4132-AF4F-5F270892B381}" dt="2021-06-29T12:48:53.554" v="2090" actId="20577"/>
        <pc:sldMkLst>
          <pc:docMk/>
          <pc:sldMk cId="1408902939" sldId="280"/>
        </pc:sldMkLst>
        <pc:spChg chg="mod">
          <ac:chgData name="Pepa Aymami" userId="c1dfe3b6c6a3a89e" providerId="LiveId" clId="{D2173059-723A-4132-AF4F-5F270892B381}" dt="2021-06-29T12:48:53.554" v="2090" actId="20577"/>
          <ac:spMkLst>
            <pc:docMk/>
            <pc:sldMk cId="1408902939" sldId="280"/>
            <ac:spMk id="32" creationId="{04B053C0-7A2D-4375-B09E-A460A2BC7441}"/>
          </ac:spMkLst>
        </pc:spChg>
      </pc:sldChg>
      <pc:sldChg chg="modSp mod">
        <pc:chgData name="Pepa Aymami" userId="c1dfe3b6c6a3a89e" providerId="LiveId" clId="{D2173059-723A-4132-AF4F-5F270892B381}" dt="2021-06-29T12:48:22.551" v="2065" actId="207"/>
        <pc:sldMkLst>
          <pc:docMk/>
          <pc:sldMk cId="2894223615" sldId="287"/>
        </pc:sldMkLst>
        <pc:spChg chg="mod">
          <ac:chgData name="Pepa Aymami" userId="c1dfe3b6c6a3a89e" providerId="LiveId" clId="{D2173059-723A-4132-AF4F-5F270892B381}" dt="2021-06-29T12:48:22.551" v="2065" actId="207"/>
          <ac:spMkLst>
            <pc:docMk/>
            <pc:sldMk cId="2894223615" sldId="287"/>
            <ac:spMk id="4" creationId="{564AB7EE-5D63-4BEB-9916-F3CD117162DC}"/>
          </ac:spMkLst>
        </pc:spChg>
        <pc:spChg chg="mod">
          <ac:chgData name="Pepa Aymami" userId="c1dfe3b6c6a3a89e" providerId="LiveId" clId="{D2173059-723A-4132-AF4F-5F270892B381}" dt="2021-06-29T12:48:17.924" v="2063" actId="207"/>
          <ac:spMkLst>
            <pc:docMk/>
            <pc:sldMk cId="2894223615" sldId="287"/>
            <ac:spMk id="7" creationId="{67E34BB2-1AD6-4CCF-8E6E-2D85F90E383F}"/>
          </ac:spMkLst>
        </pc:spChg>
      </pc:sldChg>
      <pc:sldChg chg="modSp mod">
        <pc:chgData name="Pepa Aymami" userId="c1dfe3b6c6a3a89e" providerId="LiveId" clId="{D2173059-723A-4132-AF4F-5F270892B381}" dt="2021-06-29T12:48:13.947" v="2062" actId="207"/>
        <pc:sldMkLst>
          <pc:docMk/>
          <pc:sldMk cId="810966003" sldId="288"/>
        </pc:sldMkLst>
        <pc:spChg chg="mod">
          <ac:chgData name="Pepa Aymami" userId="c1dfe3b6c6a3a89e" providerId="LiveId" clId="{D2173059-723A-4132-AF4F-5F270892B381}" dt="2021-06-29T12:48:13.947" v="2062" actId="207"/>
          <ac:spMkLst>
            <pc:docMk/>
            <pc:sldMk cId="810966003" sldId="288"/>
            <ac:spMk id="4" creationId="{564AB7EE-5D63-4BEB-9916-F3CD117162DC}"/>
          </ac:spMkLst>
        </pc:spChg>
      </pc:sldChg>
      <pc:sldChg chg="modSp mod">
        <pc:chgData name="Pepa Aymami" userId="c1dfe3b6c6a3a89e" providerId="LiveId" clId="{D2173059-723A-4132-AF4F-5F270892B381}" dt="2021-06-29T13:01:11.354" v="2343" actId="1076"/>
        <pc:sldMkLst>
          <pc:docMk/>
          <pc:sldMk cId="249893943" sldId="299"/>
        </pc:sldMkLst>
        <pc:picChg chg="mod modCrop">
          <ac:chgData name="Pepa Aymami" userId="c1dfe3b6c6a3a89e" providerId="LiveId" clId="{D2173059-723A-4132-AF4F-5F270892B381}" dt="2021-06-29T13:01:11.354" v="2343" actId="1076"/>
          <ac:picMkLst>
            <pc:docMk/>
            <pc:sldMk cId="249893943" sldId="299"/>
            <ac:picMk id="10" creationId="{EA2329FA-002D-444D-9607-6FFB67755F5D}"/>
          </ac:picMkLst>
        </pc:picChg>
      </pc:sldChg>
      <pc:sldChg chg="addSp modSp mod delCm">
        <pc:chgData name="Pepa Aymami" userId="c1dfe3b6c6a3a89e" providerId="LiveId" clId="{D2173059-723A-4132-AF4F-5F270892B381}" dt="2021-06-29T13:02:18.229" v="2360" actId="20577"/>
        <pc:sldMkLst>
          <pc:docMk/>
          <pc:sldMk cId="2040918264" sldId="302"/>
        </pc:sldMkLst>
        <pc:spChg chg="mod">
          <ac:chgData name="Pepa Aymami" userId="c1dfe3b6c6a3a89e" providerId="LiveId" clId="{D2173059-723A-4132-AF4F-5F270892B381}" dt="2021-06-29T13:01:46.744" v="2349" actId="20577"/>
          <ac:spMkLst>
            <pc:docMk/>
            <pc:sldMk cId="2040918264" sldId="302"/>
            <ac:spMk id="7" creationId="{CACCCB24-F6C8-4C4F-8021-D55F7BFE9A92}"/>
          </ac:spMkLst>
        </pc:spChg>
        <pc:spChg chg="mod">
          <ac:chgData name="Pepa Aymami" userId="c1dfe3b6c6a3a89e" providerId="LiveId" clId="{D2173059-723A-4132-AF4F-5F270892B381}" dt="2021-06-29T12:45:38.706" v="2037" actId="14100"/>
          <ac:spMkLst>
            <pc:docMk/>
            <pc:sldMk cId="2040918264" sldId="302"/>
            <ac:spMk id="8" creationId="{3E3095BB-FDBF-46D7-AD45-9B098C84AF0D}"/>
          </ac:spMkLst>
        </pc:spChg>
        <pc:spChg chg="add mod">
          <ac:chgData name="Pepa Aymami" userId="c1dfe3b6c6a3a89e" providerId="LiveId" clId="{D2173059-723A-4132-AF4F-5F270892B381}" dt="2021-06-29T13:02:18.229" v="2360" actId="20577"/>
          <ac:spMkLst>
            <pc:docMk/>
            <pc:sldMk cId="2040918264" sldId="302"/>
            <ac:spMk id="9" creationId="{118F0A07-495F-4688-9181-18DA317472B8}"/>
          </ac:spMkLst>
        </pc:spChg>
        <pc:picChg chg="mod">
          <ac:chgData name="Pepa Aymami" userId="c1dfe3b6c6a3a89e" providerId="LiveId" clId="{D2173059-723A-4132-AF4F-5F270892B381}" dt="2021-06-29T12:45:31.706" v="2035" actId="1076"/>
          <ac:picMkLst>
            <pc:docMk/>
            <pc:sldMk cId="2040918264" sldId="302"/>
            <ac:picMk id="2" creationId="{23395F8C-E5C3-4985-A3C5-410CF3442F05}"/>
          </ac:picMkLst>
        </pc:picChg>
        <pc:picChg chg="mod">
          <ac:chgData name="Pepa Aymami" userId="c1dfe3b6c6a3a89e" providerId="LiveId" clId="{D2173059-723A-4132-AF4F-5F270892B381}" dt="2021-06-29T12:45:31.706" v="2035" actId="1076"/>
          <ac:picMkLst>
            <pc:docMk/>
            <pc:sldMk cId="2040918264" sldId="302"/>
            <ac:picMk id="3" creationId="{E09C3931-CED4-44F0-A6AC-823590B75031}"/>
          </ac:picMkLst>
        </pc:picChg>
        <pc:picChg chg="add mod">
          <ac:chgData name="Pepa Aymami" userId="c1dfe3b6c6a3a89e" providerId="LiveId" clId="{D2173059-723A-4132-AF4F-5F270892B381}" dt="2021-06-29T12:45:31.706" v="2035" actId="1076"/>
          <ac:picMkLst>
            <pc:docMk/>
            <pc:sldMk cId="2040918264" sldId="302"/>
            <ac:picMk id="6" creationId="{03E660DC-AF0E-440B-9A9D-D983DE4878C7}"/>
          </ac:picMkLst>
        </pc:picChg>
      </pc:sldChg>
      <pc:sldChg chg="addSp delSp modSp mod delCm">
        <pc:chgData name="Pepa Aymami" userId="c1dfe3b6c6a3a89e" providerId="LiveId" clId="{D2173059-723A-4132-AF4F-5F270892B381}" dt="2021-06-29T12:46:58.710" v="2051" actId="6549"/>
        <pc:sldMkLst>
          <pc:docMk/>
          <pc:sldMk cId="58802314" sldId="305"/>
        </pc:sldMkLst>
        <pc:spChg chg="add mod">
          <ac:chgData name="Pepa Aymami" userId="c1dfe3b6c6a3a89e" providerId="LiveId" clId="{D2173059-723A-4132-AF4F-5F270892B381}" dt="2021-06-29T12:46:58.710" v="2051" actId="6549"/>
          <ac:spMkLst>
            <pc:docMk/>
            <pc:sldMk cId="58802314" sldId="305"/>
            <ac:spMk id="3" creationId="{215EF82C-BCCF-4983-B02E-74E2DD62EA1E}"/>
          </ac:spMkLst>
        </pc:spChg>
        <pc:picChg chg="add del mod">
          <ac:chgData name="Pepa Aymami" userId="c1dfe3b6c6a3a89e" providerId="LiveId" clId="{D2173059-723A-4132-AF4F-5F270892B381}" dt="2021-06-29T12:36:10.987" v="1186" actId="478"/>
          <ac:picMkLst>
            <pc:docMk/>
            <pc:sldMk cId="58802314" sldId="305"/>
            <ac:picMk id="5" creationId="{A62D5439-A954-4172-9DE7-5FD3D2D34731}"/>
          </ac:picMkLst>
        </pc:picChg>
        <pc:picChg chg="add del mod">
          <ac:chgData name="Pepa Aymami" userId="c1dfe3b6c6a3a89e" providerId="LiveId" clId="{D2173059-723A-4132-AF4F-5F270892B381}" dt="2021-06-29T12:36:41.396" v="1192" actId="478"/>
          <ac:picMkLst>
            <pc:docMk/>
            <pc:sldMk cId="58802314" sldId="305"/>
            <ac:picMk id="7" creationId="{95AA3740-2C17-4E9A-A05E-4867E40AAFA9}"/>
          </ac:picMkLst>
        </pc:picChg>
        <pc:picChg chg="add mod">
          <ac:chgData name="Pepa Aymami" userId="c1dfe3b6c6a3a89e" providerId="LiveId" clId="{D2173059-723A-4132-AF4F-5F270892B381}" dt="2021-06-29T12:37:14.752" v="1202" actId="1076"/>
          <ac:picMkLst>
            <pc:docMk/>
            <pc:sldMk cId="58802314" sldId="305"/>
            <ac:picMk id="9" creationId="{F6A159C7-F78B-4114-803C-8693C7A3B2A1}"/>
          </ac:picMkLst>
        </pc:picChg>
      </pc:sldChg>
      <pc:sldChg chg="modSp mod">
        <pc:chgData name="Pepa Aymami" userId="c1dfe3b6c6a3a89e" providerId="LiveId" clId="{D2173059-723A-4132-AF4F-5F270892B381}" dt="2021-06-29T12:55:33.085" v="2223" actId="20577"/>
        <pc:sldMkLst>
          <pc:docMk/>
          <pc:sldMk cId="324307792" sldId="307"/>
        </pc:sldMkLst>
        <pc:spChg chg="mod">
          <ac:chgData name="Pepa Aymami" userId="c1dfe3b6c6a3a89e" providerId="LiveId" clId="{D2173059-723A-4132-AF4F-5F270892B381}" dt="2021-06-29T12:49:26.300" v="2149" actId="20577"/>
          <ac:spMkLst>
            <pc:docMk/>
            <pc:sldMk cId="324307792" sldId="307"/>
            <ac:spMk id="7" creationId="{C1D37C64-336F-4085-AD46-7454929E69F3}"/>
          </ac:spMkLst>
        </pc:spChg>
        <pc:spChg chg="mod">
          <ac:chgData name="Pepa Aymami" userId="c1dfe3b6c6a3a89e" providerId="LiveId" clId="{D2173059-723A-4132-AF4F-5F270892B381}" dt="2021-06-29T12:55:33.085" v="2223" actId="20577"/>
          <ac:spMkLst>
            <pc:docMk/>
            <pc:sldMk cId="324307792" sldId="307"/>
            <ac:spMk id="8" creationId="{E34CE038-2B9D-420B-9249-3B05B21CADC8}"/>
          </ac:spMkLst>
        </pc:spChg>
      </pc:sldChg>
      <pc:sldChg chg="modSp mod">
        <pc:chgData name="Pepa Aymami" userId="c1dfe3b6c6a3a89e" providerId="LiveId" clId="{D2173059-723A-4132-AF4F-5F270892B381}" dt="2021-06-29T12:58:22.412" v="2336" actId="20577"/>
        <pc:sldMkLst>
          <pc:docMk/>
          <pc:sldMk cId="3272925636" sldId="309"/>
        </pc:sldMkLst>
        <pc:spChg chg="mod">
          <ac:chgData name="Pepa Aymami" userId="c1dfe3b6c6a3a89e" providerId="LiveId" clId="{D2173059-723A-4132-AF4F-5F270892B381}" dt="2021-06-29T12:58:22.412" v="2336" actId="20577"/>
          <ac:spMkLst>
            <pc:docMk/>
            <pc:sldMk cId="3272925636" sldId="309"/>
            <ac:spMk id="4" creationId="{98985D47-11E5-450A-92AD-F2E975B21345}"/>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Usuari\Desktop\Libro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ca-ES" sz="1200" baseline="0" noProof="0" dirty="0">
                <a:solidFill>
                  <a:sysClr val="windowText" lastClr="000000"/>
                </a:solidFill>
              </a:rPr>
              <a:t>Composició MENSUAL dels menús escolars</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ca-ES"/>
        </a:p>
      </c:txPr>
    </c:title>
    <c:autoTitleDeleted val="0"/>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798-4207-828F-C3A9E2D90736}"/>
              </c:ext>
            </c:extLst>
          </c:dPt>
          <c:dPt>
            <c:idx val="1"/>
            <c:bubble3D val="0"/>
            <c:spPr>
              <a:solidFill>
                <a:srgbClr val="00B0F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798-4207-828F-C3A9E2D90736}"/>
              </c:ext>
            </c:extLst>
          </c:dPt>
          <c:dPt>
            <c:idx val="2"/>
            <c:bubble3D val="0"/>
            <c:spPr>
              <a:solidFill>
                <a:srgbClr val="FFFF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798-4207-828F-C3A9E2D90736}"/>
              </c:ext>
            </c:extLst>
          </c:dPt>
          <c:dPt>
            <c:idx val="3"/>
            <c:bubble3D val="0"/>
            <c:spPr>
              <a:solidFill>
                <a:srgbClr val="92D05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798-4207-828F-C3A9E2D90736}"/>
              </c:ext>
            </c:extLst>
          </c:dPt>
          <c:dPt>
            <c:idx val="4"/>
            <c:bubble3D val="0"/>
            <c:spPr>
              <a:solidFill>
                <a:srgbClr val="ECB11C"/>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0798-4207-828F-C3A9E2D90736}"/>
              </c:ext>
            </c:extLst>
          </c:dPt>
          <c:dPt>
            <c:idx val="5"/>
            <c:bubble3D val="0"/>
            <c:spPr>
              <a:solidFill>
                <a:schemeClr val="tx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0798-4207-828F-C3A9E2D90736}"/>
              </c:ext>
            </c:extLst>
          </c:dPt>
          <c:dPt>
            <c:idx val="6"/>
            <c:bubble3D val="0"/>
            <c:spPr>
              <a:solidFill>
                <a:schemeClr val="bg2">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0798-4207-828F-C3A9E2D90736}"/>
              </c:ext>
            </c:extLst>
          </c:dPt>
          <c:dPt>
            <c:idx val="7"/>
            <c:bubble3D val="0"/>
            <c:spPr>
              <a:solidFill>
                <a:schemeClr val="accent1">
                  <a:lumMod val="20000"/>
                  <a:lumOff val="8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F-0798-4207-828F-C3A9E2D90736}"/>
              </c:ext>
            </c:extLst>
          </c:dPt>
          <c:dPt>
            <c:idx val="8"/>
            <c:bubble3D val="0"/>
            <c:spPr>
              <a:solidFill>
                <a:schemeClr val="bg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11-0798-4207-828F-C3A9E2D90736}"/>
              </c:ext>
            </c:extLst>
          </c:dPt>
          <c:dLbls>
            <c:dLbl>
              <c:idx val="0"/>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1-0798-4207-828F-C3A9E2D90736}"/>
                </c:ext>
              </c:extLst>
            </c:dLbl>
            <c:dLbl>
              <c:idx val="1"/>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3-0798-4207-828F-C3A9E2D90736}"/>
                </c:ext>
              </c:extLst>
            </c:dLbl>
            <c:dLbl>
              <c:idx val="2"/>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5-0798-4207-828F-C3A9E2D90736}"/>
                </c:ext>
              </c:extLst>
            </c:dLbl>
            <c:dLbl>
              <c:idx val="3"/>
              <c:tx>
                <c:rich>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r>
                      <a:rPr lang="en-US" baseline="0" dirty="0">
                        <a:solidFill>
                          <a:schemeClr val="tx1"/>
                        </a:solidFill>
                      </a:rPr>
                      <a:t>HORTALISSES
</a:t>
                    </a:r>
                    <a:fld id="{50F76EA9-98A1-4323-A0D9-1B4B01E49347}" type="PERCENTAGE">
                      <a:rPr lang="en-US" baseline="0">
                        <a:solidFill>
                          <a:schemeClr val="tx1"/>
                        </a:solidFill>
                      </a:rPr>
                      <a:pPr>
                        <a:defRPr>
                          <a:solidFill>
                            <a:schemeClr val="tx1"/>
                          </a:solidFill>
                        </a:defRPr>
                      </a:pPr>
                      <a:t>[PORCENTAJE]</a:t>
                    </a:fld>
                    <a:endParaRPr lang="en-US"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798-4207-828F-C3A9E2D90736}"/>
                </c:ext>
              </c:extLst>
            </c:dLbl>
            <c:dLbl>
              <c:idx val="4"/>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9-0798-4207-828F-C3A9E2D90736}"/>
                </c:ext>
              </c:extLst>
            </c:dLbl>
            <c:dLbl>
              <c:idx val="5"/>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B-0798-4207-828F-C3A9E2D90736}"/>
                </c:ext>
              </c:extLst>
            </c:dLbl>
            <c:dLbl>
              <c:idx val="6"/>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D-0798-4207-828F-C3A9E2D90736}"/>
                </c:ext>
              </c:extLst>
            </c:dLbl>
            <c:dLbl>
              <c:idx val="7"/>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0F-0798-4207-828F-C3A9E2D90736}"/>
                </c:ext>
              </c:extLst>
            </c:dLbl>
            <c:dLbl>
              <c:idx val="8"/>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extLst>
                <c:ext xmlns:c16="http://schemas.microsoft.com/office/drawing/2014/chart" uri="{C3380CC4-5D6E-409C-BE32-E72D297353CC}">
                  <c16:uniqueId val="{00000011-0798-4207-828F-C3A9E2D90736}"/>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tx1"/>
                    </a:solidFill>
                    <a:latin typeface="+mn-lt"/>
                    <a:ea typeface="+mn-ea"/>
                    <a:cs typeface="+mn-cs"/>
                  </a:defRPr>
                </a:pPr>
                <a:endParaRPr lang="ca-E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Hoja1!$J$18:$J$26</c:f>
              <c:strCache>
                <c:ptCount val="9"/>
                <c:pt idx="0">
                  <c:v>CARN</c:v>
                </c:pt>
                <c:pt idx="1">
                  <c:v>PEIX</c:v>
                </c:pt>
                <c:pt idx="2">
                  <c:v>FRUITA</c:v>
                </c:pt>
                <c:pt idx="3">
                  <c:v>VERDURA</c:v>
                </c:pt>
                <c:pt idx="4">
                  <c:v>CEREALS</c:v>
                </c:pt>
                <c:pt idx="5">
                  <c:v>LÀCTICS</c:v>
                </c:pt>
                <c:pt idx="6">
                  <c:v>LLEGUMS</c:v>
                </c:pt>
                <c:pt idx="7">
                  <c:v>PASTA</c:v>
                </c:pt>
                <c:pt idx="8">
                  <c:v>OUS</c:v>
                </c:pt>
              </c:strCache>
            </c:strRef>
          </c:cat>
          <c:val>
            <c:numRef>
              <c:f>Hoja1!$K$18:$K$26</c:f>
              <c:numCache>
                <c:formatCode>General</c:formatCode>
                <c:ptCount val="9"/>
                <c:pt idx="0">
                  <c:v>10</c:v>
                </c:pt>
                <c:pt idx="1">
                  <c:v>5</c:v>
                </c:pt>
                <c:pt idx="2">
                  <c:v>17</c:v>
                </c:pt>
                <c:pt idx="3">
                  <c:v>25</c:v>
                </c:pt>
                <c:pt idx="4">
                  <c:v>5</c:v>
                </c:pt>
                <c:pt idx="5">
                  <c:v>3</c:v>
                </c:pt>
                <c:pt idx="6">
                  <c:v>8</c:v>
                </c:pt>
                <c:pt idx="7">
                  <c:v>3</c:v>
                </c:pt>
                <c:pt idx="8">
                  <c:v>4</c:v>
                </c:pt>
              </c:numCache>
            </c:numRef>
          </c:val>
          <c:extLst>
            <c:ext xmlns:c16="http://schemas.microsoft.com/office/drawing/2014/chart" uri="{C3380CC4-5D6E-409C-BE32-E72D297353CC}">
              <c16:uniqueId val="{00000012-0798-4207-828F-C3A9E2D9073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ca-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a-ES" sz="1800" b="1" noProof="0" dirty="0"/>
              <a:t>Escandall de despeses per un menú escolar estàndard, curs 2013-14 (€ sense IVA)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a-ES"/>
        </a:p>
      </c:txPr>
    </c:title>
    <c:autoTitleDeleted val="0"/>
    <c:plotArea>
      <c:layout/>
      <c:pieChart>
        <c:varyColors val="1"/>
        <c:ser>
          <c:idx val="0"/>
          <c:order val="0"/>
          <c:tx>
            <c:strRef>
              <c:f>Full1!$B$1</c:f>
              <c:strCache>
                <c:ptCount val="1"/>
                <c:pt idx="0">
                  <c:v>Cost mitjà estimat de menú</c:v>
                </c:pt>
              </c:strCache>
            </c:strRef>
          </c:tx>
          <c:dPt>
            <c:idx val="0"/>
            <c:bubble3D val="0"/>
            <c:spPr>
              <a:solidFill>
                <a:schemeClr val="accent1">
                  <a:lumMod val="60000"/>
                  <a:lumOff val="40000"/>
                </a:schemeClr>
              </a:solidFill>
              <a:ln w="19050">
                <a:solidFill>
                  <a:schemeClr val="lt1"/>
                </a:solidFill>
              </a:ln>
              <a:effectLst/>
            </c:spPr>
            <c:extLst>
              <c:ext xmlns:c16="http://schemas.microsoft.com/office/drawing/2014/chart" uri="{C3380CC4-5D6E-409C-BE32-E72D297353CC}">
                <c16:uniqueId val="{00000001-AFB1-430A-B339-FAEDBB638310}"/>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AFB1-430A-B339-FAEDBB638310}"/>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AFB1-430A-B339-FAEDBB638310}"/>
              </c:ext>
            </c:extLst>
          </c:dPt>
          <c:dPt>
            <c:idx val="3"/>
            <c:bubble3D val="0"/>
            <c:spPr>
              <a:solidFill>
                <a:srgbClr val="FFFF00"/>
              </a:solidFill>
              <a:ln w="19050">
                <a:solidFill>
                  <a:schemeClr val="lt1"/>
                </a:solidFill>
              </a:ln>
              <a:effectLst/>
            </c:spPr>
            <c:extLst>
              <c:ext xmlns:c16="http://schemas.microsoft.com/office/drawing/2014/chart" uri="{C3380CC4-5D6E-409C-BE32-E72D297353CC}">
                <c16:uniqueId val="{00000007-AFB1-430A-B339-FAEDBB638310}"/>
              </c:ext>
            </c:extLst>
          </c:dPt>
          <c:dPt>
            <c:idx val="4"/>
            <c:bubble3D val="0"/>
            <c:spPr>
              <a:solidFill>
                <a:srgbClr val="FFC000"/>
              </a:solidFill>
              <a:ln w="19050">
                <a:solidFill>
                  <a:schemeClr val="lt1"/>
                </a:solidFill>
              </a:ln>
              <a:effectLst/>
            </c:spPr>
            <c:extLst>
              <c:ext xmlns:c16="http://schemas.microsoft.com/office/drawing/2014/chart" uri="{C3380CC4-5D6E-409C-BE32-E72D297353CC}">
                <c16:uniqueId val="{00000009-AFB1-430A-B339-FAEDBB638310}"/>
              </c:ext>
            </c:extLst>
          </c:dPt>
          <c:dLbls>
            <c:dLbl>
              <c:idx val="0"/>
              <c:layout>
                <c:manualLayout>
                  <c:x val="-5.2163262082497053E-2"/>
                  <c:y val="0.10358877167271077"/>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FB1-430A-B339-FAEDBB638310}"/>
                </c:ext>
              </c:extLst>
            </c:dLbl>
            <c:dLbl>
              <c:idx val="3"/>
              <c:layout>
                <c:manualLayout>
                  <c:x val="-3.6424849125194836E-2"/>
                  <c:y val="-0.17317931006039633"/>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FB1-430A-B339-FAEDBB638310}"/>
                </c:ext>
              </c:extLst>
            </c:dLbl>
            <c:dLbl>
              <c:idx val="4"/>
              <c:layout>
                <c:manualLayout>
                  <c:x val="6.9431200951051958E-2"/>
                  <c:y val="7.5447745232411254E-2"/>
                </c:manualLayout>
              </c:layout>
              <c:dLblPos val="bestFi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AFB1-430A-B339-FAEDBB63831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a-ES"/>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Full1!$A$2:$A$6</c:f>
              <c:strCache>
                <c:ptCount val="5"/>
                <c:pt idx="0">
                  <c:v>Aliments</c:v>
                </c:pt>
                <c:pt idx="1">
                  <c:v>Estris menjador</c:v>
                </c:pt>
                <c:pt idx="2">
                  <c:v>Estris cuina</c:v>
                </c:pt>
                <c:pt idx="3">
                  <c:v>Treballadors</c:v>
                </c:pt>
                <c:pt idx="4">
                  <c:v>Estructura empresarial</c:v>
                </c:pt>
              </c:strCache>
            </c:strRef>
          </c:cat>
          <c:val>
            <c:numRef>
              <c:f>Full1!$B$2:$B$6</c:f>
              <c:numCache>
                <c:formatCode>_("€"* #,##0.00_);_("€"* \(#,##0.00\);_("€"* "-"??_);_(@_)</c:formatCode>
                <c:ptCount val="5"/>
                <c:pt idx="0">
                  <c:v>1.45</c:v>
                </c:pt>
                <c:pt idx="1">
                  <c:v>0.11</c:v>
                </c:pt>
                <c:pt idx="2">
                  <c:v>0.06</c:v>
                </c:pt>
                <c:pt idx="3">
                  <c:v>2.54</c:v>
                </c:pt>
                <c:pt idx="4">
                  <c:v>2.09</c:v>
                </c:pt>
              </c:numCache>
            </c:numRef>
          </c:val>
          <c:extLst>
            <c:ext xmlns:c16="http://schemas.microsoft.com/office/drawing/2014/chart" uri="{C3380CC4-5D6E-409C-BE32-E72D297353CC}">
              <c16:uniqueId val="{0000000A-AFB1-430A-B339-FAEDBB638310}"/>
            </c:ext>
          </c:extLst>
        </c:ser>
        <c:dLbls>
          <c:dLblPos val="bestFit"/>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a-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a-ES" noProof="0" dirty="0"/>
              <a:t>Milions de menús consumits per curs segons la tipologia comarcal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a-ES"/>
        </a:p>
      </c:txPr>
    </c:title>
    <c:autoTitleDeleted val="0"/>
    <c:plotArea>
      <c:layout/>
      <c:barChart>
        <c:barDir val="col"/>
        <c:grouping val="clustered"/>
        <c:varyColors val="0"/>
        <c:ser>
          <c:idx val="0"/>
          <c:order val="0"/>
          <c:tx>
            <c:strRef>
              <c:f>Hoja1!$B$1</c:f>
              <c:strCache>
                <c:ptCount val="1"/>
                <c:pt idx="0">
                  <c:v>Milions de menús per curs segons la tipologia comarcal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a-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Hoja1!$A$2:$A$4</c:f>
              <c:strCache>
                <c:ptCount val="3"/>
                <c:pt idx="0">
                  <c:v>Comarques grans</c:v>
                </c:pt>
                <c:pt idx="1">
                  <c:v>Comarques intermèdies</c:v>
                </c:pt>
                <c:pt idx="2">
                  <c:v>Comarques petites</c:v>
                </c:pt>
              </c:strCache>
            </c:strRef>
          </c:cat>
          <c:val>
            <c:numRef>
              <c:f>Hoja1!$B$2:$B$4</c:f>
              <c:numCache>
                <c:formatCode>#,##0</c:formatCode>
                <c:ptCount val="3"/>
                <c:pt idx="0">
                  <c:v>36000000</c:v>
                </c:pt>
                <c:pt idx="1">
                  <c:v>11700000</c:v>
                </c:pt>
                <c:pt idx="2">
                  <c:v>3500000</c:v>
                </c:pt>
              </c:numCache>
            </c:numRef>
          </c:val>
          <c:extLst>
            <c:ext xmlns:c16="http://schemas.microsoft.com/office/drawing/2014/chart" uri="{C3380CC4-5D6E-409C-BE32-E72D297353CC}">
              <c16:uniqueId val="{00000000-8AB7-4314-B1AD-839D39156E7F}"/>
            </c:ext>
          </c:extLst>
        </c:ser>
        <c:dLbls>
          <c:dLblPos val="outEnd"/>
          <c:showLegendKey val="0"/>
          <c:showVal val="1"/>
          <c:showCatName val="0"/>
          <c:showSerName val="0"/>
          <c:showPercent val="0"/>
          <c:showBubbleSize val="0"/>
        </c:dLbls>
        <c:gapWidth val="219"/>
        <c:overlap val="-27"/>
        <c:axId val="897123936"/>
        <c:axId val="897131008"/>
      </c:barChart>
      <c:catAx>
        <c:axId val="89712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897131008"/>
        <c:crosses val="autoZero"/>
        <c:auto val="1"/>
        <c:lblAlgn val="ctr"/>
        <c:lblOffset val="100"/>
        <c:noMultiLvlLbl val="0"/>
      </c:catAx>
      <c:valAx>
        <c:axId val="8971310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crossAx val="89712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a-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a-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6FD085-E6AE-4B37-8167-2C58AD688EEC}"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ca-ES"/>
        </a:p>
      </dgm:t>
    </dgm:pt>
    <dgm:pt modelId="{DA57F9C5-1AD8-4944-B5B2-C44672EDA9E8}">
      <dgm:prSet phldrT="[Text]" custT="1"/>
      <dgm:spPr/>
      <dgm:t>
        <a:bodyPr/>
        <a:lstStyle/>
        <a:p>
          <a:r>
            <a:rPr lang="ca-ES" sz="2400" noProof="0" dirty="0"/>
            <a:t>Reduir el </a:t>
          </a:r>
          <a:r>
            <a:rPr lang="ca-ES" sz="2400" noProof="0" dirty="0" err="1"/>
            <a:t>malbarament</a:t>
          </a:r>
          <a:r>
            <a:rPr lang="ca-ES" sz="2400" noProof="0" dirty="0"/>
            <a:t> alimentari als centres escolars</a:t>
          </a:r>
        </a:p>
      </dgm:t>
    </dgm:pt>
    <dgm:pt modelId="{C2637160-3B27-4760-A100-8A15A7FB2D8F}" type="parTrans" cxnId="{9C30D96A-1945-4A00-B9ED-59ADB962C4BD}">
      <dgm:prSet/>
      <dgm:spPr/>
      <dgm:t>
        <a:bodyPr/>
        <a:lstStyle/>
        <a:p>
          <a:endParaRPr lang="ca-ES"/>
        </a:p>
      </dgm:t>
    </dgm:pt>
    <dgm:pt modelId="{C4A9D4CF-54F8-425C-9A21-95AD68DD5991}" type="sibTrans" cxnId="{9C30D96A-1945-4A00-B9ED-59ADB962C4BD}">
      <dgm:prSet/>
      <dgm:spPr/>
      <dgm:t>
        <a:bodyPr/>
        <a:lstStyle/>
        <a:p>
          <a:endParaRPr lang="ca-ES"/>
        </a:p>
      </dgm:t>
    </dgm:pt>
    <dgm:pt modelId="{FEA851DB-C905-465A-B18D-75A6FD6A41F7}">
      <dgm:prSet phldrT="[Text]" custT="1"/>
      <dgm:spPr/>
      <dgm:t>
        <a:bodyPr/>
        <a:lstStyle/>
        <a:p>
          <a:r>
            <a:rPr lang="ca-ES" sz="2400" noProof="0" dirty="0"/>
            <a:t>Pactar preus justos pels productors</a:t>
          </a:r>
        </a:p>
      </dgm:t>
    </dgm:pt>
    <dgm:pt modelId="{3434459A-E04A-4AE6-9DAA-A286D096C6C5}" type="parTrans" cxnId="{D3942770-1D6B-416E-A7A8-18830DF73718}">
      <dgm:prSet/>
      <dgm:spPr/>
      <dgm:t>
        <a:bodyPr/>
        <a:lstStyle/>
        <a:p>
          <a:endParaRPr lang="ca-ES"/>
        </a:p>
      </dgm:t>
    </dgm:pt>
    <dgm:pt modelId="{F0EE9BBB-D31D-4A3C-B6D6-909B470C825C}" type="sibTrans" cxnId="{D3942770-1D6B-416E-A7A8-18830DF73718}">
      <dgm:prSet/>
      <dgm:spPr/>
      <dgm:t>
        <a:bodyPr/>
        <a:lstStyle/>
        <a:p>
          <a:endParaRPr lang="ca-ES"/>
        </a:p>
      </dgm:t>
    </dgm:pt>
    <dgm:pt modelId="{258B7290-7079-467C-B299-016306944352}">
      <dgm:prSet phldrT="[Text]" custT="1"/>
      <dgm:spPr/>
      <dgm:t>
        <a:bodyPr/>
        <a:lstStyle/>
        <a:p>
          <a:r>
            <a:rPr lang="ca-ES" sz="2400" b="1" noProof="0" dirty="0"/>
            <a:t>Marcar pautes de programació de cultius a Catalunya</a:t>
          </a:r>
        </a:p>
      </dgm:t>
    </dgm:pt>
    <dgm:pt modelId="{57FF9D5E-DA00-45DA-BD6F-109C890C5045}" type="parTrans" cxnId="{1FDDB724-02AC-4AC5-906F-1EE1C25E6AC5}">
      <dgm:prSet/>
      <dgm:spPr/>
      <dgm:t>
        <a:bodyPr/>
        <a:lstStyle/>
        <a:p>
          <a:endParaRPr lang="ca-ES"/>
        </a:p>
      </dgm:t>
    </dgm:pt>
    <dgm:pt modelId="{8D7FB6D4-04F9-4CBA-8BEF-975A7337E2AF}" type="sibTrans" cxnId="{1FDDB724-02AC-4AC5-906F-1EE1C25E6AC5}">
      <dgm:prSet/>
      <dgm:spPr/>
      <dgm:t>
        <a:bodyPr/>
        <a:lstStyle/>
        <a:p>
          <a:endParaRPr lang="ca-ES"/>
        </a:p>
      </dgm:t>
    </dgm:pt>
    <dgm:pt modelId="{D3BFC219-0B23-44EA-BBAC-12844740C58A}" type="pres">
      <dgm:prSet presAssocID="{076FD085-E6AE-4B37-8167-2C58AD688EEC}" presName="rootnode" presStyleCnt="0">
        <dgm:presLayoutVars>
          <dgm:chMax/>
          <dgm:chPref/>
          <dgm:dir/>
          <dgm:animLvl val="lvl"/>
        </dgm:presLayoutVars>
      </dgm:prSet>
      <dgm:spPr/>
    </dgm:pt>
    <dgm:pt modelId="{E5C6B085-9C2E-4E5C-95AA-DDC92F1F9726}" type="pres">
      <dgm:prSet presAssocID="{DA57F9C5-1AD8-4944-B5B2-C44672EDA9E8}" presName="composite" presStyleCnt="0"/>
      <dgm:spPr/>
    </dgm:pt>
    <dgm:pt modelId="{376A118C-91CA-489C-B9E7-51A505F7C432}" type="pres">
      <dgm:prSet presAssocID="{DA57F9C5-1AD8-4944-B5B2-C44672EDA9E8}" presName="LShape" presStyleLbl="alignNode1" presStyleIdx="0" presStyleCnt="5"/>
      <dgm:spPr/>
    </dgm:pt>
    <dgm:pt modelId="{60FB16DE-D012-4E82-BC5C-B716C66EF233}" type="pres">
      <dgm:prSet presAssocID="{DA57F9C5-1AD8-4944-B5B2-C44672EDA9E8}" presName="ParentText" presStyleLbl="revTx" presStyleIdx="0" presStyleCnt="3" custScaleX="110585" custLinFactNeighborX="7507" custLinFactNeighborY="3610">
        <dgm:presLayoutVars>
          <dgm:chMax val="0"/>
          <dgm:chPref val="0"/>
          <dgm:bulletEnabled val="1"/>
        </dgm:presLayoutVars>
      </dgm:prSet>
      <dgm:spPr/>
    </dgm:pt>
    <dgm:pt modelId="{326D461F-F389-445D-B453-14976E028DCD}" type="pres">
      <dgm:prSet presAssocID="{DA57F9C5-1AD8-4944-B5B2-C44672EDA9E8}" presName="Triangle" presStyleLbl="alignNode1" presStyleIdx="1" presStyleCnt="5"/>
      <dgm:spPr/>
    </dgm:pt>
    <dgm:pt modelId="{AA5EA68B-D9C6-4A82-9769-5596646B0758}" type="pres">
      <dgm:prSet presAssocID="{C4A9D4CF-54F8-425C-9A21-95AD68DD5991}" presName="sibTrans" presStyleCnt="0"/>
      <dgm:spPr/>
    </dgm:pt>
    <dgm:pt modelId="{09096224-EC80-4B6B-9A35-671BC9CFEF9F}" type="pres">
      <dgm:prSet presAssocID="{C4A9D4CF-54F8-425C-9A21-95AD68DD5991}" presName="space" presStyleCnt="0"/>
      <dgm:spPr/>
    </dgm:pt>
    <dgm:pt modelId="{59B9C090-18DB-4A47-8BE2-CBCF747DCA36}" type="pres">
      <dgm:prSet presAssocID="{FEA851DB-C905-465A-B18D-75A6FD6A41F7}" presName="composite" presStyleCnt="0"/>
      <dgm:spPr/>
    </dgm:pt>
    <dgm:pt modelId="{20DB7255-4770-46D4-BCB9-E3EEC0FAF185}" type="pres">
      <dgm:prSet presAssocID="{FEA851DB-C905-465A-B18D-75A6FD6A41F7}" presName="LShape" presStyleLbl="alignNode1" presStyleIdx="2" presStyleCnt="5"/>
      <dgm:spPr/>
    </dgm:pt>
    <dgm:pt modelId="{ADC65DE5-7670-4B42-9A23-C578770BBCEB}" type="pres">
      <dgm:prSet presAssocID="{FEA851DB-C905-465A-B18D-75A6FD6A41F7}" presName="ParentText" presStyleLbl="revTx" presStyleIdx="1" presStyleCnt="3" custScaleX="110968" custLinFactNeighborX="3656" custLinFactNeighborY="-1142">
        <dgm:presLayoutVars>
          <dgm:chMax val="0"/>
          <dgm:chPref val="0"/>
          <dgm:bulletEnabled val="1"/>
        </dgm:presLayoutVars>
      </dgm:prSet>
      <dgm:spPr/>
    </dgm:pt>
    <dgm:pt modelId="{1FF50935-EDEA-4535-9D7E-62BDF82AEE8F}" type="pres">
      <dgm:prSet presAssocID="{FEA851DB-C905-465A-B18D-75A6FD6A41F7}" presName="Triangle" presStyleLbl="alignNode1" presStyleIdx="3" presStyleCnt="5"/>
      <dgm:spPr/>
    </dgm:pt>
    <dgm:pt modelId="{3ECF271D-A856-4330-A7DF-CC3E0B2C1444}" type="pres">
      <dgm:prSet presAssocID="{F0EE9BBB-D31D-4A3C-B6D6-909B470C825C}" presName="sibTrans" presStyleCnt="0"/>
      <dgm:spPr/>
    </dgm:pt>
    <dgm:pt modelId="{06CC136E-4E3E-4083-B7DC-595121A3D95E}" type="pres">
      <dgm:prSet presAssocID="{F0EE9BBB-D31D-4A3C-B6D6-909B470C825C}" presName="space" presStyleCnt="0"/>
      <dgm:spPr/>
    </dgm:pt>
    <dgm:pt modelId="{228886BE-E992-4823-B745-7F0FC36C8B4C}" type="pres">
      <dgm:prSet presAssocID="{258B7290-7079-467C-B299-016306944352}" presName="composite" presStyleCnt="0"/>
      <dgm:spPr/>
    </dgm:pt>
    <dgm:pt modelId="{FEA4921F-1802-4D37-8E7B-DD019D2ED1A8}" type="pres">
      <dgm:prSet presAssocID="{258B7290-7079-467C-B299-016306944352}" presName="LShape" presStyleLbl="alignNode1" presStyleIdx="4" presStyleCnt="5" custScaleX="117899"/>
      <dgm:spPr/>
    </dgm:pt>
    <dgm:pt modelId="{8602F298-3871-47FB-946A-7C80F41B4666}" type="pres">
      <dgm:prSet presAssocID="{258B7290-7079-467C-B299-016306944352}" presName="ParentText" presStyleLbl="revTx" presStyleIdx="2" presStyleCnt="3" custScaleX="119786" custLinFactNeighborX="1362">
        <dgm:presLayoutVars>
          <dgm:chMax val="0"/>
          <dgm:chPref val="0"/>
          <dgm:bulletEnabled val="1"/>
        </dgm:presLayoutVars>
      </dgm:prSet>
      <dgm:spPr/>
    </dgm:pt>
  </dgm:ptLst>
  <dgm:cxnLst>
    <dgm:cxn modelId="{27A50F0F-9911-4290-B1B0-0A72BDCEA96F}" type="presOf" srcId="{076FD085-E6AE-4B37-8167-2C58AD688EEC}" destId="{D3BFC219-0B23-44EA-BBAC-12844740C58A}" srcOrd="0" destOrd="0" presId="urn:microsoft.com/office/officeart/2009/3/layout/StepUpProcess"/>
    <dgm:cxn modelId="{72ED071E-2CB4-4FF7-8BB6-065B1F1E5E92}" type="presOf" srcId="{FEA851DB-C905-465A-B18D-75A6FD6A41F7}" destId="{ADC65DE5-7670-4B42-9A23-C578770BBCEB}" srcOrd="0" destOrd="0" presId="urn:microsoft.com/office/officeart/2009/3/layout/StepUpProcess"/>
    <dgm:cxn modelId="{1FDDB724-02AC-4AC5-906F-1EE1C25E6AC5}" srcId="{076FD085-E6AE-4B37-8167-2C58AD688EEC}" destId="{258B7290-7079-467C-B299-016306944352}" srcOrd="2" destOrd="0" parTransId="{57FF9D5E-DA00-45DA-BD6F-109C890C5045}" sibTransId="{8D7FB6D4-04F9-4CBA-8BEF-975A7337E2AF}"/>
    <dgm:cxn modelId="{EC394966-E9F7-408E-9751-F540806E917B}" type="presOf" srcId="{258B7290-7079-467C-B299-016306944352}" destId="{8602F298-3871-47FB-946A-7C80F41B4666}" srcOrd="0" destOrd="0" presId="urn:microsoft.com/office/officeart/2009/3/layout/StepUpProcess"/>
    <dgm:cxn modelId="{9C30D96A-1945-4A00-B9ED-59ADB962C4BD}" srcId="{076FD085-E6AE-4B37-8167-2C58AD688EEC}" destId="{DA57F9C5-1AD8-4944-B5B2-C44672EDA9E8}" srcOrd="0" destOrd="0" parTransId="{C2637160-3B27-4760-A100-8A15A7FB2D8F}" sibTransId="{C4A9D4CF-54F8-425C-9A21-95AD68DD5991}"/>
    <dgm:cxn modelId="{D3942770-1D6B-416E-A7A8-18830DF73718}" srcId="{076FD085-E6AE-4B37-8167-2C58AD688EEC}" destId="{FEA851DB-C905-465A-B18D-75A6FD6A41F7}" srcOrd="1" destOrd="0" parTransId="{3434459A-E04A-4AE6-9DAA-A286D096C6C5}" sibTransId="{F0EE9BBB-D31D-4A3C-B6D6-909B470C825C}"/>
    <dgm:cxn modelId="{734CD779-220C-4977-B50E-676DD4AC1983}" type="presOf" srcId="{DA57F9C5-1AD8-4944-B5B2-C44672EDA9E8}" destId="{60FB16DE-D012-4E82-BC5C-B716C66EF233}" srcOrd="0" destOrd="0" presId="urn:microsoft.com/office/officeart/2009/3/layout/StepUpProcess"/>
    <dgm:cxn modelId="{DF938966-30D3-4EFD-9CBA-919A866F2C75}" type="presParOf" srcId="{D3BFC219-0B23-44EA-BBAC-12844740C58A}" destId="{E5C6B085-9C2E-4E5C-95AA-DDC92F1F9726}" srcOrd="0" destOrd="0" presId="urn:microsoft.com/office/officeart/2009/3/layout/StepUpProcess"/>
    <dgm:cxn modelId="{46567B9A-7B7D-4A91-850F-D62D98D700AB}" type="presParOf" srcId="{E5C6B085-9C2E-4E5C-95AA-DDC92F1F9726}" destId="{376A118C-91CA-489C-B9E7-51A505F7C432}" srcOrd="0" destOrd="0" presId="urn:microsoft.com/office/officeart/2009/3/layout/StepUpProcess"/>
    <dgm:cxn modelId="{84E4C44B-B7B2-4024-8A90-632E561E88A3}" type="presParOf" srcId="{E5C6B085-9C2E-4E5C-95AA-DDC92F1F9726}" destId="{60FB16DE-D012-4E82-BC5C-B716C66EF233}" srcOrd="1" destOrd="0" presId="urn:microsoft.com/office/officeart/2009/3/layout/StepUpProcess"/>
    <dgm:cxn modelId="{879C81D7-13D8-427E-B8A5-298146651B1D}" type="presParOf" srcId="{E5C6B085-9C2E-4E5C-95AA-DDC92F1F9726}" destId="{326D461F-F389-445D-B453-14976E028DCD}" srcOrd="2" destOrd="0" presId="urn:microsoft.com/office/officeart/2009/3/layout/StepUpProcess"/>
    <dgm:cxn modelId="{64866721-2420-4915-957A-4F00A176E193}" type="presParOf" srcId="{D3BFC219-0B23-44EA-BBAC-12844740C58A}" destId="{AA5EA68B-D9C6-4A82-9769-5596646B0758}" srcOrd="1" destOrd="0" presId="urn:microsoft.com/office/officeart/2009/3/layout/StepUpProcess"/>
    <dgm:cxn modelId="{DA0BD99B-E3BD-4F9E-8673-BC066CC4C289}" type="presParOf" srcId="{AA5EA68B-D9C6-4A82-9769-5596646B0758}" destId="{09096224-EC80-4B6B-9A35-671BC9CFEF9F}" srcOrd="0" destOrd="0" presId="urn:microsoft.com/office/officeart/2009/3/layout/StepUpProcess"/>
    <dgm:cxn modelId="{9EE287B7-3421-4D86-AE2B-FBBD3668B56B}" type="presParOf" srcId="{D3BFC219-0B23-44EA-BBAC-12844740C58A}" destId="{59B9C090-18DB-4A47-8BE2-CBCF747DCA36}" srcOrd="2" destOrd="0" presId="urn:microsoft.com/office/officeart/2009/3/layout/StepUpProcess"/>
    <dgm:cxn modelId="{69D41EFA-4E50-4684-83E9-B6EB447021E7}" type="presParOf" srcId="{59B9C090-18DB-4A47-8BE2-CBCF747DCA36}" destId="{20DB7255-4770-46D4-BCB9-E3EEC0FAF185}" srcOrd="0" destOrd="0" presId="urn:microsoft.com/office/officeart/2009/3/layout/StepUpProcess"/>
    <dgm:cxn modelId="{9482EA83-95AF-462C-B5B3-E75336CCA8CB}" type="presParOf" srcId="{59B9C090-18DB-4A47-8BE2-CBCF747DCA36}" destId="{ADC65DE5-7670-4B42-9A23-C578770BBCEB}" srcOrd="1" destOrd="0" presId="urn:microsoft.com/office/officeart/2009/3/layout/StepUpProcess"/>
    <dgm:cxn modelId="{E7B152FC-C8CE-41D6-BA7C-690ACCEB20A6}" type="presParOf" srcId="{59B9C090-18DB-4A47-8BE2-CBCF747DCA36}" destId="{1FF50935-EDEA-4535-9D7E-62BDF82AEE8F}" srcOrd="2" destOrd="0" presId="urn:microsoft.com/office/officeart/2009/3/layout/StepUpProcess"/>
    <dgm:cxn modelId="{DB2BB860-6FBA-4173-B21D-F126518A13BB}" type="presParOf" srcId="{D3BFC219-0B23-44EA-BBAC-12844740C58A}" destId="{3ECF271D-A856-4330-A7DF-CC3E0B2C1444}" srcOrd="3" destOrd="0" presId="urn:microsoft.com/office/officeart/2009/3/layout/StepUpProcess"/>
    <dgm:cxn modelId="{1429A518-9F83-4C71-A4C7-FB6982A38A81}" type="presParOf" srcId="{3ECF271D-A856-4330-A7DF-CC3E0B2C1444}" destId="{06CC136E-4E3E-4083-B7DC-595121A3D95E}" srcOrd="0" destOrd="0" presId="urn:microsoft.com/office/officeart/2009/3/layout/StepUpProcess"/>
    <dgm:cxn modelId="{3392822C-BBC8-42CF-A768-DDBA8376184E}" type="presParOf" srcId="{D3BFC219-0B23-44EA-BBAC-12844740C58A}" destId="{228886BE-E992-4823-B745-7F0FC36C8B4C}" srcOrd="4" destOrd="0" presId="urn:microsoft.com/office/officeart/2009/3/layout/StepUpProcess"/>
    <dgm:cxn modelId="{6DC86C5B-9123-45DF-B95B-DD4C8E9FC105}" type="presParOf" srcId="{228886BE-E992-4823-B745-7F0FC36C8B4C}" destId="{FEA4921F-1802-4D37-8E7B-DD019D2ED1A8}" srcOrd="0" destOrd="0" presId="urn:microsoft.com/office/officeart/2009/3/layout/StepUpProcess"/>
    <dgm:cxn modelId="{76912EB4-33C9-4814-8E0B-7D190D1D6566}" type="presParOf" srcId="{228886BE-E992-4823-B745-7F0FC36C8B4C}" destId="{8602F298-3871-47FB-946A-7C80F41B4666}"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a:solidFill>
          <a:schemeClr val="tx1"/>
        </a:solidFill>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EFBD8B9-9131-4D5E-8FE8-2508AABFD63E}" type="doc">
      <dgm:prSet loTypeId="urn:microsoft.com/office/officeart/2008/layout/CircleAccentTimeline" loCatId="process" qsTypeId="urn:microsoft.com/office/officeart/2005/8/quickstyle/simple1" qsCatId="simple" csTypeId="urn:microsoft.com/office/officeart/2005/8/colors/colorful2" csCatId="colorful" phldr="1"/>
      <dgm:spPr/>
      <dgm:t>
        <a:bodyPr/>
        <a:lstStyle/>
        <a:p>
          <a:endParaRPr lang="ca-ES"/>
        </a:p>
      </dgm:t>
    </dgm:pt>
    <dgm:pt modelId="{217B0482-A577-4770-8EA3-6F4B54416013}">
      <dgm:prSet phldrT="[Text]" custT="1"/>
      <dgm:spPr/>
      <dgm:t>
        <a:bodyPr/>
        <a:lstStyle/>
        <a:p>
          <a:r>
            <a:rPr lang="ca-ES" sz="1600" noProof="0" dirty="0"/>
            <a:t>Enquestes empreses de restauració col·lectiva</a:t>
          </a:r>
        </a:p>
      </dgm:t>
    </dgm:pt>
    <dgm:pt modelId="{18E32712-0B52-4F38-8EA4-315300D85635}" type="parTrans" cxnId="{C8985FEB-8D6F-4EB5-864A-977C71F3CC94}">
      <dgm:prSet/>
      <dgm:spPr/>
      <dgm:t>
        <a:bodyPr/>
        <a:lstStyle/>
        <a:p>
          <a:endParaRPr lang="ca-ES"/>
        </a:p>
      </dgm:t>
    </dgm:pt>
    <dgm:pt modelId="{E2FB4838-47DE-4293-8C74-6F0BB61C6F87}" type="sibTrans" cxnId="{C8985FEB-8D6F-4EB5-864A-977C71F3CC94}">
      <dgm:prSet/>
      <dgm:spPr/>
      <dgm:t>
        <a:bodyPr/>
        <a:lstStyle/>
        <a:p>
          <a:endParaRPr lang="ca-ES"/>
        </a:p>
      </dgm:t>
    </dgm:pt>
    <dgm:pt modelId="{48BA6092-FDFA-49A4-A694-E5089FE20E03}">
      <dgm:prSet phldrT="[Text]" custT="1"/>
      <dgm:spPr/>
      <dgm:t>
        <a:bodyPr/>
        <a:lstStyle/>
        <a:p>
          <a:r>
            <a:rPr lang="ca-ES" sz="1600" noProof="0" dirty="0"/>
            <a:t>Contacte amb els consells comarcals</a:t>
          </a:r>
        </a:p>
      </dgm:t>
    </dgm:pt>
    <dgm:pt modelId="{04F2F372-58AD-46EA-8BB6-15B2AEA39593}" type="parTrans" cxnId="{FD81C590-FBA9-4A16-A822-3AD0CC5E3C48}">
      <dgm:prSet/>
      <dgm:spPr/>
      <dgm:t>
        <a:bodyPr/>
        <a:lstStyle/>
        <a:p>
          <a:endParaRPr lang="ca-ES"/>
        </a:p>
      </dgm:t>
    </dgm:pt>
    <dgm:pt modelId="{D3F12B4C-3CAC-4045-89CF-898E73197AF1}" type="sibTrans" cxnId="{FD81C590-FBA9-4A16-A822-3AD0CC5E3C48}">
      <dgm:prSet/>
      <dgm:spPr/>
      <dgm:t>
        <a:bodyPr/>
        <a:lstStyle/>
        <a:p>
          <a:endParaRPr lang="ca-ES"/>
        </a:p>
      </dgm:t>
    </dgm:pt>
    <dgm:pt modelId="{B9EC244D-B0CB-49F1-A719-13590E517396}">
      <dgm:prSet phldrT="[Text]" custT="1"/>
      <dgm:spPr/>
      <dgm:t>
        <a:bodyPr/>
        <a:lstStyle/>
        <a:p>
          <a:r>
            <a:rPr lang="ca-ES" sz="1600" noProof="0" dirty="0"/>
            <a:t>Anàlisi de les licitacions</a:t>
          </a:r>
        </a:p>
      </dgm:t>
    </dgm:pt>
    <dgm:pt modelId="{1997A53C-C9AD-47F2-9160-4397F71790F5}" type="parTrans" cxnId="{46BC3116-A910-44E7-AA72-8EA52D3686BB}">
      <dgm:prSet/>
      <dgm:spPr/>
      <dgm:t>
        <a:bodyPr/>
        <a:lstStyle/>
        <a:p>
          <a:endParaRPr lang="ca-ES"/>
        </a:p>
      </dgm:t>
    </dgm:pt>
    <dgm:pt modelId="{011E43C7-E9C7-4799-9AD0-4D67583AFC62}" type="sibTrans" cxnId="{46BC3116-A910-44E7-AA72-8EA52D3686BB}">
      <dgm:prSet/>
      <dgm:spPr/>
      <dgm:t>
        <a:bodyPr/>
        <a:lstStyle/>
        <a:p>
          <a:endParaRPr lang="ca-ES"/>
        </a:p>
      </dgm:t>
    </dgm:pt>
    <dgm:pt modelId="{3C8A0A32-3280-4DD0-B989-EE2DD8A359BA}">
      <dgm:prSet phldrT="[Text]" custT="1"/>
      <dgm:spPr/>
      <dgm:t>
        <a:bodyPr/>
        <a:lstStyle/>
        <a:p>
          <a:r>
            <a:rPr lang="ca-ES" sz="1000" noProof="0" dirty="0"/>
            <a:t>Enviament i recepció de respostes</a:t>
          </a:r>
        </a:p>
      </dgm:t>
    </dgm:pt>
    <dgm:pt modelId="{259C1D4B-0ADD-4F4E-A1F2-ECD3F7280BAA}" type="parTrans" cxnId="{A172D69D-430C-4477-8C50-752FAFE5162A}">
      <dgm:prSet/>
      <dgm:spPr/>
      <dgm:t>
        <a:bodyPr/>
        <a:lstStyle/>
        <a:p>
          <a:endParaRPr lang="ca-ES"/>
        </a:p>
      </dgm:t>
    </dgm:pt>
    <dgm:pt modelId="{A7E66BFE-5367-4A76-A98F-1CFFAE8EBD00}" type="sibTrans" cxnId="{A172D69D-430C-4477-8C50-752FAFE5162A}">
      <dgm:prSet/>
      <dgm:spPr/>
      <dgm:t>
        <a:bodyPr/>
        <a:lstStyle/>
        <a:p>
          <a:endParaRPr lang="ca-ES"/>
        </a:p>
      </dgm:t>
    </dgm:pt>
    <dgm:pt modelId="{73E2F3F7-1990-46E5-9749-BE948248DB51}">
      <dgm:prSet phldrT="[Text]" custT="1"/>
      <dgm:spPr/>
      <dgm:t>
        <a:bodyPr/>
        <a:lstStyle/>
        <a:p>
          <a:r>
            <a:rPr lang="ca-ES" sz="1000" noProof="0" dirty="0"/>
            <a:t>Anàlisi de les enquestes</a:t>
          </a:r>
        </a:p>
      </dgm:t>
    </dgm:pt>
    <dgm:pt modelId="{34895A6E-7764-4476-A879-53DD4CF58CD7}" type="parTrans" cxnId="{497FBE6E-9365-4C70-8699-4254A9A530F0}">
      <dgm:prSet/>
      <dgm:spPr/>
      <dgm:t>
        <a:bodyPr/>
        <a:lstStyle/>
        <a:p>
          <a:endParaRPr lang="ca-ES"/>
        </a:p>
      </dgm:t>
    </dgm:pt>
    <dgm:pt modelId="{EF6BA72F-5A7C-4BAE-83F8-27B9997C41E4}" type="sibTrans" cxnId="{497FBE6E-9365-4C70-8699-4254A9A530F0}">
      <dgm:prSet/>
      <dgm:spPr/>
      <dgm:t>
        <a:bodyPr/>
        <a:lstStyle/>
        <a:p>
          <a:endParaRPr lang="ca-ES"/>
        </a:p>
      </dgm:t>
    </dgm:pt>
    <dgm:pt modelId="{6ACD7DE5-B3FA-40A8-BFEE-2BFD330A85E9}">
      <dgm:prSet phldrT="[Text]" custT="1"/>
      <dgm:spPr/>
      <dgm:t>
        <a:bodyPr/>
        <a:lstStyle/>
        <a:p>
          <a:r>
            <a:rPr lang="ca-ES" sz="1000" noProof="0" dirty="0"/>
            <a:t>Enviament d’enquestes des dels consells comarcals a les empreses amb licitacions</a:t>
          </a:r>
        </a:p>
      </dgm:t>
    </dgm:pt>
    <dgm:pt modelId="{6B9256CF-407B-495A-9273-BD6231243977}" type="parTrans" cxnId="{33C9468C-3B88-4F15-920A-F7685ECFA0BB}">
      <dgm:prSet/>
      <dgm:spPr/>
      <dgm:t>
        <a:bodyPr/>
        <a:lstStyle/>
        <a:p>
          <a:endParaRPr lang="ca-ES"/>
        </a:p>
      </dgm:t>
    </dgm:pt>
    <dgm:pt modelId="{1D78589F-57F5-4C0D-8874-D9EC921D780A}" type="sibTrans" cxnId="{33C9468C-3B88-4F15-920A-F7685ECFA0BB}">
      <dgm:prSet/>
      <dgm:spPr/>
      <dgm:t>
        <a:bodyPr/>
        <a:lstStyle/>
        <a:p>
          <a:endParaRPr lang="ca-ES"/>
        </a:p>
      </dgm:t>
    </dgm:pt>
    <dgm:pt modelId="{749E7DE7-3CAE-4F0A-A656-FD35CE0D359C}" type="pres">
      <dgm:prSet presAssocID="{BEFBD8B9-9131-4D5E-8FE8-2508AABFD63E}" presName="Name0" presStyleCnt="0">
        <dgm:presLayoutVars>
          <dgm:dir/>
        </dgm:presLayoutVars>
      </dgm:prSet>
      <dgm:spPr/>
    </dgm:pt>
    <dgm:pt modelId="{F5E31F24-43E2-44BD-B6F2-41BE21787E0C}" type="pres">
      <dgm:prSet presAssocID="{217B0482-A577-4770-8EA3-6F4B54416013}" presName="parComposite" presStyleCnt="0"/>
      <dgm:spPr/>
    </dgm:pt>
    <dgm:pt modelId="{BCA59CCC-C15E-4759-866F-4FEF4C2AACE4}" type="pres">
      <dgm:prSet presAssocID="{217B0482-A577-4770-8EA3-6F4B54416013}" presName="parBigCircle" presStyleLbl="node0" presStyleIdx="0" presStyleCnt="3"/>
      <dgm:spPr/>
    </dgm:pt>
    <dgm:pt modelId="{4F73ABE4-C445-415B-994A-1AFDDC1F137C}" type="pres">
      <dgm:prSet presAssocID="{217B0482-A577-4770-8EA3-6F4B54416013}" presName="parTx" presStyleLbl="revTx" presStyleIdx="0" presStyleCnt="9"/>
      <dgm:spPr/>
    </dgm:pt>
    <dgm:pt modelId="{85359DF8-A519-4306-B289-86F2B8DAD492}" type="pres">
      <dgm:prSet presAssocID="{217B0482-A577-4770-8EA3-6F4B54416013}" presName="bSpace" presStyleCnt="0"/>
      <dgm:spPr/>
    </dgm:pt>
    <dgm:pt modelId="{E60504C5-1667-4BF4-A7B5-C1A0E405F2F8}" type="pres">
      <dgm:prSet presAssocID="{217B0482-A577-4770-8EA3-6F4B54416013}" presName="parBackupNorm" presStyleCnt="0"/>
      <dgm:spPr/>
    </dgm:pt>
    <dgm:pt modelId="{B5D01860-B0C3-4462-AA8A-7E03ECDA0F07}" type="pres">
      <dgm:prSet presAssocID="{E2FB4838-47DE-4293-8C74-6F0BB61C6F87}" presName="parSpace" presStyleCnt="0"/>
      <dgm:spPr/>
    </dgm:pt>
    <dgm:pt modelId="{74AD54F3-C62F-4198-83AC-2644EA29BD39}" type="pres">
      <dgm:prSet presAssocID="{3C8A0A32-3280-4DD0-B989-EE2DD8A359BA}" presName="desBackupLeftNorm" presStyleCnt="0"/>
      <dgm:spPr/>
    </dgm:pt>
    <dgm:pt modelId="{19AE46B9-00AB-42BD-B2E9-90699F3C2B6E}" type="pres">
      <dgm:prSet presAssocID="{3C8A0A32-3280-4DD0-B989-EE2DD8A359BA}" presName="desComposite" presStyleCnt="0"/>
      <dgm:spPr/>
    </dgm:pt>
    <dgm:pt modelId="{66700BE9-7881-468B-A734-72DA2AF8990B}" type="pres">
      <dgm:prSet presAssocID="{3C8A0A32-3280-4DD0-B989-EE2DD8A359BA}" presName="desCircle" presStyleLbl="node1" presStyleIdx="0" presStyleCnt="3"/>
      <dgm:spPr/>
    </dgm:pt>
    <dgm:pt modelId="{48500C73-122B-4DF2-8FCA-9BBF7AC9586F}" type="pres">
      <dgm:prSet presAssocID="{3C8A0A32-3280-4DD0-B989-EE2DD8A359BA}" presName="chTx" presStyleLbl="revTx" presStyleIdx="1" presStyleCnt="9" custLinFactNeighborX="3525" custLinFactNeighborY="10009"/>
      <dgm:spPr/>
    </dgm:pt>
    <dgm:pt modelId="{1A8D245D-DF0F-4626-A66E-4AB2A0A36A0F}" type="pres">
      <dgm:prSet presAssocID="{3C8A0A32-3280-4DD0-B989-EE2DD8A359BA}" presName="desTx" presStyleLbl="revTx" presStyleIdx="2" presStyleCnt="9">
        <dgm:presLayoutVars>
          <dgm:bulletEnabled val="1"/>
        </dgm:presLayoutVars>
      </dgm:prSet>
      <dgm:spPr/>
    </dgm:pt>
    <dgm:pt modelId="{020F7D28-8100-44DA-9CF0-8CBCCC09C94A}" type="pres">
      <dgm:prSet presAssocID="{3C8A0A32-3280-4DD0-B989-EE2DD8A359BA}" presName="desBackupRightNorm" presStyleCnt="0"/>
      <dgm:spPr/>
    </dgm:pt>
    <dgm:pt modelId="{5B7359CF-21F8-4FAE-BBFD-05A3858448D3}" type="pres">
      <dgm:prSet presAssocID="{A7E66BFE-5367-4A76-A98F-1CFFAE8EBD00}" presName="desSpace" presStyleCnt="0"/>
      <dgm:spPr/>
    </dgm:pt>
    <dgm:pt modelId="{B0E239B8-79F0-406A-98E1-CE5AFF4B3DAB}" type="pres">
      <dgm:prSet presAssocID="{73E2F3F7-1990-46E5-9749-BE948248DB51}" presName="desBackupLeftNorm" presStyleCnt="0"/>
      <dgm:spPr/>
    </dgm:pt>
    <dgm:pt modelId="{21C34DE4-3434-4AE6-AF1E-7097C9BE4B51}" type="pres">
      <dgm:prSet presAssocID="{73E2F3F7-1990-46E5-9749-BE948248DB51}" presName="desComposite" presStyleCnt="0"/>
      <dgm:spPr/>
    </dgm:pt>
    <dgm:pt modelId="{92FEC8D9-9331-4663-8E9B-16D5D53CA1DA}" type="pres">
      <dgm:prSet presAssocID="{73E2F3F7-1990-46E5-9749-BE948248DB51}" presName="desCircle" presStyleLbl="node1" presStyleIdx="1" presStyleCnt="3"/>
      <dgm:spPr/>
    </dgm:pt>
    <dgm:pt modelId="{3C4EF23D-14F8-47C7-A711-D9BFC2F48125}" type="pres">
      <dgm:prSet presAssocID="{73E2F3F7-1990-46E5-9749-BE948248DB51}" presName="chTx" presStyleLbl="revTx" presStyleIdx="3" presStyleCnt="9" custLinFactNeighborX="9400" custLinFactNeighborY="7279"/>
      <dgm:spPr/>
    </dgm:pt>
    <dgm:pt modelId="{420E412D-85C0-40B6-9AB5-F3453F54A01E}" type="pres">
      <dgm:prSet presAssocID="{73E2F3F7-1990-46E5-9749-BE948248DB51}" presName="desTx" presStyleLbl="revTx" presStyleIdx="4" presStyleCnt="9">
        <dgm:presLayoutVars>
          <dgm:bulletEnabled val="1"/>
        </dgm:presLayoutVars>
      </dgm:prSet>
      <dgm:spPr/>
    </dgm:pt>
    <dgm:pt modelId="{678B6767-BAA6-42EC-A1AC-6D8FF1602FBD}" type="pres">
      <dgm:prSet presAssocID="{73E2F3F7-1990-46E5-9749-BE948248DB51}" presName="desBackupRightNorm" presStyleCnt="0"/>
      <dgm:spPr/>
    </dgm:pt>
    <dgm:pt modelId="{1330D243-6355-46D0-8955-E0DF8373FA98}" type="pres">
      <dgm:prSet presAssocID="{EF6BA72F-5A7C-4BAE-83F8-27B9997C41E4}" presName="desSpace" presStyleCnt="0"/>
      <dgm:spPr/>
    </dgm:pt>
    <dgm:pt modelId="{C4B5AC48-4EFC-40E6-8751-EB7DAC2A6E0D}" type="pres">
      <dgm:prSet presAssocID="{48BA6092-FDFA-49A4-A694-E5089FE20E03}" presName="parComposite" presStyleCnt="0"/>
      <dgm:spPr/>
    </dgm:pt>
    <dgm:pt modelId="{0A49053C-0748-47AB-8533-4CE25DDE1176}" type="pres">
      <dgm:prSet presAssocID="{48BA6092-FDFA-49A4-A694-E5089FE20E03}" presName="parBigCircle" presStyleLbl="node0" presStyleIdx="1" presStyleCnt="3"/>
      <dgm:spPr/>
    </dgm:pt>
    <dgm:pt modelId="{57D62208-22EA-49D9-8EAA-775E213728AE}" type="pres">
      <dgm:prSet presAssocID="{48BA6092-FDFA-49A4-A694-E5089FE20E03}" presName="parTx" presStyleLbl="revTx" presStyleIdx="5" presStyleCnt="9"/>
      <dgm:spPr/>
    </dgm:pt>
    <dgm:pt modelId="{67B6DE3F-9144-4873-A94A-062324226F41}" type="pres">
      <dgm:prSet presAssocID="{48BA6092-FDFA-49A4-A694-E5089FE20E03}" presName="bSpace" presStyleCnt="0"/>
      <dgm:spPr/>
    </dgm:pt>
    <dgm:pt modelId="{3A173545-A8B4-4926-B417-E9D8AC3F5734}" type="pres">
      <dgm:prSet presAssocID="{48BA6092-FDFA-49A4-A694-E5089FE20E03}" presName="parBackupNorm" presStyleCnt="0"/>
      <dgm:spPr/>
    </dgm:pt>
    <dgm:pt modelId="{43F75376-4983-43A6-83D4-00C3171B39A9}" type="pres">
      <dgm:prSet presAssocID="{D3F12B4C-3CAC-4045-89CF-898E73197AF1}" presName="parSpace" presStyleCnt="0"/>
      <dgm:spPr/>
    </dgm:pt>
    <dgm:pt modelId="{32AD03C1-F2AA-4678-9C6F-473C4A617441}" type="pres">
      <dgm:prSet presAssocID="{6ACD7DE5-B3FA-40A8-BFEE-2BFD330A85E9}" presName="desBackupLeftNorm" presStyleCnt="0"/>
      <dgm:spPr/>
    </dgm:pt>
    <dgm:pt modelId="{F6269A3B-476B-4AE6-95FA-22B3E59DB41E}" type="pres">
      <dgm:prSet presAssocID="{6ACD7DE5-B3FA-40A8-BFEE-2BFD330A85E9}" presName="desComposite" presStyleCnt="0"/>
      <dgm:spPr/>
    </dgm:pt>
    <dgm:pt modelId="{97887969-3AE2-464A-B9B2-0248061AE7C5}" type="pres">
      <dgm:prSet presAssocID="{6ACD7DE5-B3FA-40A8-BFEE-2BFD330A85E9}" presName="desCircle" presStyleLbl="node1" presStyleIdx="2" presStyleCnt="3"/>
      <dgm:spPr/>
    </dgm:pt>
    <dgm:pt modelId="{BE50DEB3-97E8-480C-BFA3-BA406F6A3C29}" type="pres">
      <dgm:prSet presAssocID="{6ACD7DE5-B3FA-40A8-BFEE-2BFD330A85E9}" presName="chTx" presStyleLbl="revTx" presStyleIdx="6" presStyleCnt="9" custLinFactNeighborX="16449" custLinFactNeighborY="7963"/>
      <dgm:spPr/>
    </dgm:pt>
    <dgm:pt modelId="{260C2F9F-D104-4772-B4D6-A569F013885F}" type="pres">
      <dgm:prSet presAssocID="{6ACD7DE5-B3FA-40A8-BFEE-2BFD330A85E9}" presName="desTx" presStyleLbl="revTx" presStyleIdx="7" presStyleCnt="9">
        <dgm:presLayoutVars>
          <dgm:bulletEnabled val="1"/>
        </dgm:presLayoutVars>
      </dgm:prSet>
      <dgm:spPr/>
    </dgm:pt>
    <dgm:pt modelId="{7421F8A7-4B57-414C-B591-55F90DD10414}" type="pres">
      <dgm:prSet presAssocID="{6ACD7DE5-B3FA-40A8-BFEE-2BFD330A85E9}" presName="desBackupRightNorm" presStyleCnt="0"/>
      <dgm:spPr/>
    </dgm:pt>
    <dgm:pt modelId="{389B83B1-17E1-49AD-96EC-3971C02D0D30}" type="pres">
      <dgm:prSet presAssocID="{1D78589F-57F5-4C0D-8874-D9EC921D780A}" presName="desSpace" presStyleCnt="0"/>
      <dgm:spPr/>
    </dgm:pt>
    <dgm:pt modelId="{B61666B2-4F35-4E06-AED6-113DAAF2C606}" type="pres">
      <dgm:prSet presAssocID="{B9EC244D-B0CB-49F1-A719-13590E517396}" presName="parComposite" presStyleCnt="0"/>
      <dgm:spPr/>
    </dgm:pt>
    <dgm:pt modelId="{AB324D37-185B-4BE9-8641-B64DFA0ACDCE}" type="pres">
      <dgm:prSet presAssocID="{B9EC244D-B0CB-49F1-A719-13590E517396}" presName="parBigCircle" presStyleLbl="node0" presStyleIdx="2" presStyleCnt="3"/>
      <dgm:spPr/>
    </dgm:pt>
    <dgm:pt modelId="{1F0815BE-78F1-4939-93A5-3603EE739DA0}" type="pres">
      <dgm:prSet presAssocID="{B9EC244D-B0CB-49F1-A719-13590E517396}" presName="parTx" presStyleLbl="revTx" presStyleIdx="8" presStyleCnt="9"/>
      <dgm:spPr/>
    </dgm:pt>
    <dgm:pt modelId="{C41E7142-BF15-4419-8786-7C907CC00082}" type="pres">
      <dgm:prSet presAssocID="{B9EC244D-B0CB-49F1-A719-13590E517396}" presName="bSpace" presStyleCnt="0"/>
      <dgm:spPr/>
    </dgm:pt>
    <dgm:pt modelId="{1C5C59F0-9D8B-4D18-9D9F-88AEB2298F41}" type="pres">
      <dgm:prSet presAssocID="{B9EC244D-B0CB-49F1-A719-13590E517396}" presName="parBackupNorm" presStyleCnt="0"/>
      <dgm:spPr/>
    </dgm:pt>
    <dgm:pt modelId="{D4D05A3D-0DA8-4A99-83D8-51FC171C7951}" type="pres">
      <dgm:prSet presAssocID="{011E43C7-E9C7-4799-9AD0-4D67583AFC62}" presName="parSpace" presStyleCnt="0"/>
      <dgm:spPr/>
    </dgm:pt>
  </dgm:ptLst>
  <dgm:cxnLst>
    <dgm:cxn modelId="{46BC3116-A910-44E7-AA72-8EA52D3686BB}" srcId="{BEFBD8B9-9131-4D5E-8FE8-2508AABFD63E}" destId="{B9EC244D-B0CB-49F1-A719-13590E517396}" srcOrd="2" destOrd="0" parTransId="{1997A53C-C9AD-47F2-9160-4397F71790F5}" sibTransId="{011E43C7-E9C7-4799-9AD0-4D67583AFC62}"/>
    <dgm:cxn modelId="{BDC3816D-A573-4C8F-8037-B0955DD1F1AF}" type="presOf" srcId="{73E2F3F7-1990-46E5-9749-BE948248DB51}" destId="{3C4EF23D-14F8-47C7-A711-D9BFC2F48125}" srcOrd="0" destOrd="0" presId="urn:microsoft.com/office/officeart/2008/layout/CircleAccentTimeline"/>
    <dgm:cxn modelId="{497FBE6E-9365-4C70-8699-4254A9A530F0}" srcId="{217B0482-A577-4770-8EA3-6F4B54416013}" destId="{73E2F3F7-1990-46E5-9749-BE948248DB51}" srcOrd="1" destOrd="0" parTransId="{34895A6E-7764-4476-A879-53DD4CF58CD7}" sibTransId="{EF6BA72F-5A7C-4BAE-83F8-27B9997C41E4}"/>
    <dgm:cxn modelId="{67873256-E4EF-433B-B5B5-7648EB586AD5}" type="presOf" srcId="{B9EC244D-B0CB-49F1-A719-13590E517396}" destId="{1F0815BE-78F1-4939-93A5-3603EE739DA0}" srcOrd="0" destOrd="0" presId="urn:microsoft.com/office/officeart/2008/layout/CircleAccentTimeline"/>
    <dgm:cxn modelId="{D8165A89-6CAB-4CBA-9A92-892CA10216ED}" type="presOf" srcId="{6ACD7DE5-B3FA-40A8-BFEE-2BFD330A85E9}" destId="{BE50DEB3-97E8-480C-BFA3-BA406F6A3C29}" srcOrd="0" destOrd="0" presId="urn:microsoft.com/office/officeart/2008/layout/CircleAccentTimeline"/>
    <dgm:cxn modelId="{118AB18A-A77E-4539-9F66-D89DC8F047F1}" type="presOf" srcId="{48BA6092-FDFA-49A4-A694-E5089FE20E03}" destId="{57D62208-22EA-49D9-8EAA-775E213728AE}" srcOrd="0" destOrd="0" presId="urn:microsoft.com/office/officeart/2008/layout/CircleAccentTimeline"/>
    <dgm:cxn modelId="{33C9468C-3B88-4F15-920A-F7685ECFA0BB}" srcId="{48BA6092-FDFA-49A4-A694-E5089FE20E03}" destId="{6ACD7DE5-B3FA-40A8-BFEE-2BFD330A85E9}" srcOrd="0" destOrd="0" parTransId="{6B9256CF-407B-495A-9273-BD6231243977}" sibTransId="{1D78589F-57F5-4C0D-8874-D9EC921D780A}"/>
    <dgm:cxn modelId="{FD81C590-FBA9-4A16-A822-3AD0CC5E3C48}" srcId="{BEFBD8B9-9131-4D5E-8FE8-2508AABFD63E}" destId="{48BA6092-FDFA-49A4-A694-E5089FE20E03}" srcOrd="1" destOrd="0" parTransId="{04F2F372-58AD-46EA-8BB6-15B2AEA39593}" sibTransId="{D3F12B4C-3CAC-4045-89CF-898E73197AF1}"/>
    <dgm:cxn modelId="{A172D69D-430C-4477-8C50-752FAFE5162A}" srcId="{217B0482-A577-4770-8EA3-6F4B54416013}" destId="{3C8A0A32-3280-4DD0-B989-EE2DD8A359BA}" srcOrd="0" destOrd="0" parTransId="{259C1D4B-0ADD-4F4E-A1F2-ECD3F7280BAA}" sibTransId="{A7E66BFE-5367-4A76-A98F-1CFFAE8EBD00}"/>
    <dgm:cxn modelId="{C8985FEB-8D6F-4EB5-864A-977C71F3CC94}" srcId="{BEFBD8B9-9131-4D5E-8FE8-2508AABFD63E}" destId="{217B0482-A577-4770-8EA3-6F4B54416013}" srcOrd="0" destOrd="0" parTransId="{18E32712-0B52-4F38-8EA4-315300D85635}" sibTransId="{E2FB4838-47DE-4293-8C74-6F0BB61C6F87}"/>
    <dgm:cxn modelId="{080D6DEB-12CF-4C27-8ED1-C0D52D6FA89E}" type="presOf" srcId="{3C8A0A32-3280-4DD0-B989-EE2DD8A359BA}" destId="{48500C73-122B-4DF2-8FCA-9BBF7AC9586F}" srcOrd="0" destOrd="0" presId="urn:microsoft.com/office/officeart/2008/layout/CircleAccentTimeline"/>
    <dgm:cxn modelId="{43B021F5-CB83-4DB3-AC88-72443F60A779}" type="presOf" srcId="{217B0482-A577-4770-8EA3-6F4B54416013}" destId="{4F73ABE4-C445-415B-994A-1AFDDC1F137C}" srcOrd="0" destOrd="0" presId="urn:microsoft.com/office/officeart/2008/layout/CircleAccentTimeline"/>
    <dgm:cxn modelId="{229433FA-2EB1-49D9-B848-03B492BDBCE4}" type="presOf" srcId="{BEFBD8B9-9131-4D5E-8FE8-2508AABFD63E}" destId="{749E7DE7-3CAE-4F0A-A656-FD35CE0D359C}" srcOrd="0" destOrd="0" presId="urn:microsoft.com/office/officeart/2008/layout/CircleAccentTimeline"/>
    <dgm:cxn modelId="{465F6D56-8268-421A-96AB-5B6849873C43}" type="presParOf" srcId="{749E7DE7-3CAE-4F0A-A656-FD35CE0D359C}" destId="{F5E31F24-43E2-44BD-B6F2-41BE21787E0C}" srcOrd="0" destOrd="0" presId="urn:microsoft.com/office/officeart/2008/layout/CircleAccentTimeline"/>
    <dgm:cxn modelId="{4C350B15-B235-4448-8A3E-A59AE9BCAFFD}" type="presParOf" srcId="{F5E31F24-43E2-44BD-B6F2-41BE21787E0C}" destId="{BCA59CCC-C15E-4759-866F-4FEF4C2AACE4}" srcOrd="0" destOrd="0" presId="urn:microsoft.com/office/officeart/2008/layout/CircleAccentTimeline"/>
    <dgm:cxn modelId="{3A4E7F0D-7C36-46B4-8F12-491913AC756D}" type="presParOf" srcId="{F5E31F24-43E2-44BD-B6F2-41BE21787E0C}" destId="{4F73ABE4-C445-415B-994A-1AFDDC1F137C}" srcOrd="1" destOrd="0" presId="urn:microsoft.com/office/officeart/2008/layout/CircleAccentTimeline"/>
    <dgm:cxn modelId="{2BBACA84-95AA-45BE-BCF3-3AD5E3E7F776}" type="presParOf" srcId="{F5E31F24-43E2-44BD-B6F2-41BE21787E0C}" destId="{85359DF8-A519-4306-B289-86F2B8DAD492}" srcOrd="2" destOrd="0" presId="urn:microsoft.com/office/officeart/2008/layout/CircleAccentTimeline"/>
    <dgm:cxn modelId="{23E7D68E-7359-4788-BC2C-109314832635}" type="presParOf" srcId="{749E7DE7-3CAE-4F0A-A656-FD35CE0D359C}" destId="{E60504C5-1667-4BF4-A7B5-C1A0E405F2F8}" srcOrd="1" destOrd="0" presId="urn:microsoft.com/office/officeart/2008/layout/CircleAccentTimeline"/>
    <dgm:cxn modelId="{EBCF2839-5A34-42B1-B29A-3FC071074CA2}" type="presParOf" srcId="{749E7DE7-3CAE-4F0A-A656-FD35CE0D359C}" destId="{B5D01860-B0C3-4462-AA8A-7E03ECDA0F07}" srcOrd="2" destOrd="0" presId="urn:microsoft.com/office/officeart/2008/layout/CircleAccentTimeline"/>
    <dgm:cxn modelId="{6D633491-69EF-4390-82DC-EF2B2F375B1A}" type="presParOf" srcId="{749E7DE7-3CAE-4F0A-A656-FD35CE0D359C}" destId="{74AD54F3-C62F-4198-83AC-2644EA29BD39}" srcOrd="3" destOrd="0" presId="urn:microsoft.com/office/officeart/2008/layout/CircleAccentTimeline"/>
    <dgm:cxn modelId="{D52DDBAC-CC0C-4A16-A4F4-63E8C5B5B144}" type="presParOf" srcId="{749E7DE7-3CAE-4F0A-A656-FD35CE0D359C}" destId="{19AE46B9-00AB-42BD-B2E9-90699F3C2B6E}" srcOrd="4" destOrd="0" presId="urn:microsoft.com/office/officeart/2008/layout/CircleAccentTimeline"/>
    <dgm:cxn modelId="{697A5CCE-4740-4464-9DDB-24513CF61C72}" type="presParOf" srcId="{19AE46B9-00AB-42BD-B2E9-90699F3C2B6E}" destId="{66700BE9-7881-468B-A734-72DA2AF8990B}" srcOrd="0" destOrd="0" presId="urn:microsoft.com/office/officeart/2008/layout/CircleAccentTimeline"/>
    <dgm:cxn modelId="{2C94E9CF-89F4-4F63-AAFE-09DA90170AA4}" type="presParOf" srcId="{19AE46B9-00AB-42BD-B2E9-90699F3C2B6E}" destId="{48500C73-122B-4DF2-8FCA-9BBF7AC9586F}" srcOrd="1" destOrd="0" presId="urn:microsoft.com/office/officeart/2008/layout/CircleAccentTimeline"/>
    <dgm:cxn modelId="{16800968-8AC4-4182-8959-B23E2A4D257D}" type="presParOf" srcId="{19AE46B9-00AB-42BD-B2E9-90699F3C2B6E}" destId="{1A8D245D-DF0F-4626-A66E-4AB2A0A36A0F}" srcOrd="2" destOrd="0" presId="urn:microsoft.com/office/officeart/2008/layout/CircleAccentTimeline"/>
    <dgm:cxn modelId="{DDFB75D1-BBE8-4FE7-A3D6-E414DC05CA74}" type="presParOf" srcId="{749E7DE7-3CAE-4F0A-A656-FD35CE0D359C}" destId="{020F7D28-8100-44DA-9CF0-8CBCCC09C94A}" srcOrd="5" destOrd="0" presId="urn:microsoft.com/office/officeart/2008/layout/CircleAccentTimeline"/>
    <dgm:cxn modelId="{2C9AFD9D-44EA-465A-8DB2-1BF33C7E267A}" type="presParOf" srcId="{749E7DE7-3CAE-4F0A-A656-FD35CE0D359C}" destId="{5B7359CF-21F8-4FAE-BBFD-05A3858448D3}" srcOrd="6" destOrd="0" presId="urn:microsoft.com/office/officeart/2008/layout/CircleAccentTimeline"/>
    <dgm:cxn modelId="{1AD0EF66-51CA-4AC8-AFA2-7CC30D5FBBE8}" type="presParOf" srcId="{749E7DE7-3CAE-4F0A-A656-FD35CE0D359C}" destId="{B0E239B8-79F0-406A-98E1-CE5AFF4B3DAB}" srcOrd="7" destOrd="0" presId="urn:microsoft.com/office/officeart/2008/layout/CircleAccentTimeline"/>
    <dgm:cxn modelId="{533A23A9-32CC-4F46-8155-FEC6624476D7}" type="presParOf" srcId="{749E7DE7-3CAE-4F0A-A656-FD35CE0D359C}" destId="{21C34DE4-3434-4AE6-AF1E-7097C9BE4B51}" srcOrd="8" destOrd="0" presId="urn:microsoft.com/office/officeart/2008/layout/CircleAccentTimeline"/>
    <dgm:cxn modelId="{779A4055-5DAB-484A-9B9A-03A008A76766}" type="presParOf" srcId="{21C34DE4-3434-4AE6-AF1E-7097C9BE4B51}" destId="{92FEC8D9-9331-4663-8E9B-16D5D53CA1DA}" srcOrd="0" destOrd="0" presId="urn:microsoft.com/office/officeart/2008/layout/CircleAccentTimeline"/>
    <dgm:cxn modelId="{6FB5503F-5968-45C9-93FB-0B28788F45E6}" type="presParOf" srcId="{21C34DE4-3434-4AE6-AF1E-7097C9BE4B51}" destId="{3C4EF23D-14F8-47C7-A711-D9BFC2F48125}" srcOrd="1" destOrd="0" presId="urn:microsoft.com/office/officeart/2008/layout/CircleAccentTimeline"/>
    <dgm:cxn modelId="{B84EF490-3E3A-448B-B9EF-4511EEE2653A}" type="presParOf" srcId="{21C34DE4-3434-4AE6-AF1E-7097C9BE4B51}" destId="{420E412D-85C0-40B6-9AB5-F3453F54A01E}" srcOrd="2" destOrd="0" presId="urn:microsoft.com/office/officeart/2008/layout/CircleAccentTimeline"/>
    <dgm:cxn modelId="{0FB5173A-22F4-4D37-A7B2-615CC024D43F}" type="presParOf" srcId="{749E7DE7-3CAE-4F0A-A656-FD35CE0D359C}" destId="{678B6767-BAA6-42EC-A1AC-6D8FF1602FBD}" srcOrd="9" destOrd="0" presId="urn:microsoft.com/office/officeart/2008/layout/CircleAccentTimeline"/>
    <dgm:cxn modelId="{1B493ABA-1162-4A78-82D9-1917150CA864}" type="presParOf" srcId="{749E7DE7-3CAE-4F0A-A656-FD35CE0D359C}" destId="{1330D243-6355-46D0-8955-E0DF8373FA98}" srcOrd="10" destOrd="0" presId="urn:microsoft.com/office/officeart/2008/layout/CircleAccentTimeline"/>
    <dgm:cxn modelId="{1EC5BAFD-936E-4EE6-9656-9BDEF73E9483}" type="presParOf" srcId="{749E7DE7-3CAE-4F0A-A656-FD35CE0D359C}" destId="{C4B5AC48-4EFC-40E6-8751-EB7DAC2A6E0D}" srcOrd="11" destOrd="0" presId="urn:microsoft.com/office/officeart/2008/layout/CircleAccentTimeline"/>
    <dgm:cxn modelId="{540841B8-B096-4D1D-9BDB-243DAEC5872A}" type="presParOf" srcId="{C4B5AC48-4EFC-40E6-8751-EB7DAC2A6E0D}" destId="{0A49053C-0748-47AB-8533-4CE25DDE1176}" srcOrd="0" destOrd="0" presId="urn:microsoft.com/office/officeart/2008/layout/CircleAccentTimeline"/>
    <dgm:cxn modelId="{3E061237-0B20-4793-A471-0F35F298C024}" type="presParOf" srcId="{C4B5AC48-4EFC-40E6-8751-EB7DAC2A6E0D}" destId="{57D62208-22EA-49D9-8EAA-775E213728AE}" srcOrd="1" destOrd="0" presId="urn:microsoft.com/office/officeart/2008/layout/CircleAccentTimeline"/>
    <dgm:cxn modelId="{2D8C18C7-3DF6-4C2F-AE12-B93938DD1504}" type="presParOf" srcId="{C4B5AC48-4EFC-40E6-8751-EB7DAC2A6E0D}" destId="{67B6DE3F-9144-4873-A94A-062324226F41}" srcOrd="2" destOrd="0" presId="urn:microsoft.com/office/officeart/2008/layout/CircleAccentTimeline"/>
    <dgm:cxn modelId="{38244115-A62C-4B67-BC10-EA498840BEBD}" type="presParOf" srcId="{749E7DE7-3CAE-4F0A-A656-FD35CE0D359C}" destId="{3A173545-A8B4-4926-B417-E9D8AC3F5734}" srcOrd="12" destOrd="0" presId="urn:microsoft.com/office/officeart/2008/layout/CircleAccentTimeline"/>
    <dgm:cxn modelId="{8EAD1720-3EEE-427C-AF8E-409F03F216C7}" type="presParOf" srcId="{749E7DE7-3CAE-4F0A-A656-FD35CE0D359C}" destId="{43F75376-4983-43A6-83D4-00C3171B39A9}" srcOrd="13" destOrd="0" presId="urn:microsoft.com/office/officeart/2008/layout/CircleAccentTimeline"/>
    <dgm:cxn modelId="{E0124BE9-6D1E-4F05-B4B0-9E86DA24C59F}" type="presParOf" srcId="{749E7DE7-3CAE-4F0A-A656-FD35CE0D359C}" destId="{32AD03C1-F2AA-4678-9C6F-473C4A617441}" srcOrd="14" destOrd="0" presId="urn:microsoft.com/office/officeart/2008/layout/CircleAccentTimeline"/>
    <dgm:cxn modelId="{135FB2F8-5E67-410E-8944-9BE7D3B15EAF}" type="presParOf" srcId="{749E7DE7-3CAE-4F0A-A656-FD35CE0D359C}" destId="{F6269A3B-476B-4AE6-95FA-22B3E59DB41E}" srcOrd="15" destOrd="0" presId="urn:microsoft.com/office/officeart/2008/layout/CircleAccentTimeline"/>
    <dgm:cxn modelId="{3CDE51FC-CD22-4A16-A72B-2E323975A0CF}" type="presParOf" srcId="{F6269A3B-476B-4AE6-95FA-22B3E59DB41E}" destId="{97887969-3AE2-464A-B9B2-0248061AE7C5}" srcOrd="0" destOrd="0" presId="urn:microsoft.com/office/officeart/2008/layout/CircleAccentTimeline"/>
    <dgm:cxn modelId="{78601021-E1A2-4959-B492-1D918CD77BFE}" type="presParOf" srcId="{F6269A3B-476B-4AE6-95FA-22B3E59DB41E}" destId="{BE50DEB3-97E8-480C-BFA3-BA406F6A3C29}" srcOrd="1" destOrd="0" presId="urn:microsoft.com/office/officeart/2008/layout/CircleAccentTimeline"/>
    <dgm:cxn modelId="{B268F92B-F67D-4C1F-8273-B8DD7A25BE16}" type="presParOf" srcId="{F6269A3B-476B-4AE6-95FA-22B3E59DB41E}" destId="{260C2F9F-D104-4772-B4D6-A569F013885F}" srcOrd="2" destOrd="0" presId="urn:microsoft.com/office/officeart/2008/layout/CircleAccentTimeline"/>
    <dgm:cxn modelId="{8DD7B480-F165-40BD-9618-401F39962444}" type="presParOf" srcId="{749E7DE7-3CAE-4F0A-A656-FD35CE0D359C}" destId="{7421F8A7-4B57-414C-B591-55F90DD10414}" srcOrd="16" destOrd="0" presId="urn:microsoft.com/office/officeart/2008/layout/CircleAccentTimeline"/>
    <dgm:cxn modelId="{9030899E-4F76-4E18-A4B0-C2A8F3CC1B22}" type="presParOf" srcId="{749E7DE7-3CAE-4F0A-A656-FD35CE0D359C}" destId="{389B83B1-17E1-49AD-96EC-3971C02D0D30}" srcOrd="17" destOrd="0" presId="urn:microsoft.com/office/officeart/2008/layout/CircleAccentTimeline"/>
    <dgm:cxn modelId="{25C50CC7-1F10-4E38-AC0D-E5F266A1C95E}" type="presParOf" srcId="{749E7DE7-3CAE-4F0A-A656-FD35CE0D359C}" destId="{B61666B2-4F35-4E06-AED6-113DAAF2C606}" srcOrd="18" destOrd="0" presId="urn:microsoft.com/office/officeart/2008/layout/CircleAccentTimeline"/>
    <dgm:cxn modelId="{1FC75746-43BA-46D6-B115-81EE64AB677C}" type="presParOf" srcId="{B61666B2-4F35-4E06-AED6-113DAAF2C606}" destId="{AB324D37-185B-4BE9-8641-B64DFA0ACDCE}" srcOrd="0" destOrd="0" presId="urn:microsoft.com/office/officeart/2008/layout/CircleAccentTimeline"/>
    <dgm:cxn modelId="{08C2D308-25B7-4279-97C7-B028859986C5}" type="presParOf" srcId="{B61666B2-4F35-4E06-AED6-113DAAF2C606}" destId="{1F0815BE-78F1-4939-93A5-3603EE739DA0}" srcOrd="1" destOrd="0" presId="urn:microsoft.com/office/officeart/2008/layout/CircleAccentTimeline"/>
    <dgm:cxn modelId="{32B9821F-A166-4C78-BFC6-48784F61E9F4}" type="presParOf" srcId="{B61666B2-4F35-4E06-AED6-113DAAF2C606}" destId="{C41E7142-BF15-4419-8786-7C907CC00082}" srcOrd="2" destOrd="0" presId="urn:microsoft.com/office/officeart/2008/layout/CircleAccentTimeline"/>
    <dgm:cxn modelId="{0C13DF3B-7363-41EA-A617-9F2DA3705B7E}" type="presParOf" srcId="{749E7DE7-3CAE-4F0A-A656-FD35CE0D359C}" destId="{1C5C59F0-9D8B-4D18-9D9F-88AEB2298F41}" srcOrd="19" destOrd="0" presId="urn:microsoft.com/office/officeart/2008/layout/CircleAccentTimeline"/>
    <dgm:cxn modelId="{D6F693B1-7B0F-418A-AF58-F99B4AA8ADA3}" type="presParOf" srcId="{749E7DE7-3CAE-4F0A-A656-FD35CE0D359C}" destId="{D4D05A3D-0DA8-4A99-83D8-51FC171C7951}" srcOrd="20"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69EEEC99-9CFB-4257-9F23-268B9993DFB6}">
      <dgm:prSet phldrT="[Text]"/>
      <dgm:spPr/>
      <dgm:t>
        <a:bodyPr/>
        <a:lstStyle/>
        <a:p>
          <a:r>
            <a:rPr lang="es-ES" b="1" noProof="0"/>
            <a:t>Reunions qualitatives </a:t>
          </a:r>
          <a:r>
            <a:rPr lang="es-ES" noProof="0"/>
            <a:t>amb els licitadors</a:t>
          </a:r>
          <a:endParaRPr lang="ca-ES" noProof="0" dirty="0"/>
        </a:p>
      </dgm:t>
    </dgm:pt>
    <dgm:pt modelId="{F012788F-9EAA-4BD3-8DAA-A5EEAE91C53C}" type="parTrans" cxnId="{71E60B74-29EA-4CBF-A019-ADA5D59F663F}">
      <dgm:prSet/>
      <dgm:spPr/>
      <dgm:t>
        <a:bodyPr/>
        <a:lstStyle/>
        <a:p>
          <a:endParaRPr lang="ca-ES"/>
        </a:p>
      </dgm:t>
    </dgm:pt>
    <dgm:pt modelId="{57319895-2E5F-419A-BE45-736B2B53B109}" type="sibTrans" cxnId="{71E60B74-29EA-4CBF-A019-ADA5D59F66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733B9337-EEB3-42B4-8415-82660A71FA1E}" type="pres">
      <dgm:prSet presAssocID="{DA76D827-7D6E-4342-88A2-637BA07DF0BA}" presName="sibTrans" presStyleLbl="sibTrans2D1" presStyleIdx="4" presStyleCnt="5"/>
      <dgm:spPr/>
    </dgm:pt>
    <dgm:pt modelId="{8121A24D-160B-4F39-940E-6CDDBD48C89C}" type="pres">
      <dgm:prSet presAssocID="{DA76D827-7D6E-4342-88A2-637BA07DF0BA}" presName="connectorText" presStyleLbl="sibTrans2D1" presStyleIdx="4" presStyleCnt="5"/>
      <dgm:spPr/>
    </dgm:pt>
    <dgm:pt modelId="{1E4DD2CA-329B-48F2-AA62-8E8E9BFA6AEB}" type="pres">
      <dgm:prSet presAssocID="{69EEEC99-9CFB-4257-9F23-268B9993DFB6}" presName="node" presStyleLbl="node1" presStyleIdx="5" presStyleCnt="6">
        <dgm:presLayoutVars>
          <dgm:bulletEnabled val="1"/>
        </dgm:presLayoutVars>
      </dgm:prSet>
      <dgm:spPr/>
    </dgm:pt>
  </dgm:ptLst>
  <dgm:cxnLst>
    <dgm:cxn modelId="{E66C480B-398A-4E34-899F-724C66EB29EF}" type="presOf" srcId="{3BF05D44-E8CE-454F-9CB1-83866612963C}" destId="{C0B1AB6C-3CFF-4274-B514-0D0FA8C4C860}" srcOrd="0" destOrd="0" presId="urn:microsoft.com/office/officeart/2005/8/layout/process1"/>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71E60B74-29EA-4CBF-A019-ADA5D59F663F}" srcId="{5883B9F5-25BE-42E6-A125-EDE1F4583C6F}" destId="{69EEEC99-9CFB-4257-9F23-268B9993DFB6}" srcOrd="5" destOrd="0" parTransId="{F012788F-9EAA-4BD3-8DAA-A5EEAE91C53C}" sibTransId="{57319895-2E5F-419A-BE45-736B2B53B109}"/>
    <dgm:cxn modelId="{16D62A7A-775C-48DB-A3F0-70B4052EF307}" type="presOf" srcId="{EA2741FF-0E5F-464D-8CFD-D498E7B8DCAB}" destId="{D7D81047-B126-43E2-92D9-313F6DC3B887}"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0A9B8086-E3D1-4124-AACE-7B4C6C1A222B}" type="presOf" srcId="{DA76D827-7D6E-4342-88A2-637BA07DF0BA}" destId="{8121A24D-160B-4F39-940E-6CDDBD48C89C}" srcOrd="1"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18D589A0-42FC-40DD-B784-17CEEF3D4314}" type="presOf" srcId="{69EEEC99-9CFB-4257-9F23-268B9993DFB6}" destId="{1E4DD2CA-329B-48F2-AA62-8E8E9BFA6AEB}" srcOrd="0" destOrd="0" presId="urn:microsoft.com/office/officeart/2005/8/layout/process1"/>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5D3CE2E7-D215-40CF-9D8C-F5BE06A12151}" type="presOf" srcId="{DA76D827-7D6E-4342-88A2-637BA07DF0BA}" destId="{733B9337-EEB3-42B4-8415-82660A71FA1E}"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B4509B1D-CC14-4E19-AD9D-41A628415453}" type="presParOf" srcId="{F80AD3F9-A7C0-4667-B271-E277D822ED80}" destId="{733B9337-EEB3-42B4-8415-82660A71FA1E}" srcOrd="9" destOrd="0" presId="urn:microsoft.com/office/officeart/2005/8/layout/process1"/>
    <dgm:cxn modelId="{094DB467-4FA2-4D24-8651-021AB37FBFC7}" type="presParOf" srcId="{733B9337-EEB3-42B4-8415-82660A71FA1E}" destId="{8121A24D-160B-4F39-940E-6CDDBD48C89C}" srcOrd="0" destOrd="0" presId="urn:microsoft.com/office/officeart/2005/8/layout/process1"/>
    <dgm:cxn modelId="{5A159CC4-8CB0-4033-98F7-93D2BDDA70C8}" type="presParOf" srcId="{F80AD3F9-A7C0-4667-B271-E277D822ED80}" destId="{1E4DD2CA-329B-48F2-AA62-8E8E9BFA6AEB}"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tx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a:solidFill>
          <a:schemeClr val="tx1"/>
        </a:solidFill>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a:solidFill>
          <a:schemeClr val="tx1"/>
        </a:solidFill>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a:solidFill>
          <a:schemeClr val="accent1"/>
        </a:solidFill>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a:solidFill>
          <a:schemeClr val="tx1"/>
        </a:solidFill>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a:solidFill>
          <a:schemeClr val="tx1"/>
        </a:solidFill>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a:solidFill>
          <a:schemeClr val="tx1"/>
        </a:solidFill>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83B9F5-25BE-42E6-A125-EDE1F4583C6F}" type="doc">
      <dgm:prSet loTypeId="urn:microsoft.com/office/officeart/2005/8/layout/process1" loCatId="process" qsTypeId="urn:microsoft.com/office/officeart/2005/8/quickstyle/simple1" qsCatId="simple" csTypeId="urn:microsoft.com/office/officeart/2005/8/colors/accent1_2" csCatId="accent1" phldr="1"/>
      <dgm:spPr/>
    </dgm:pt>
    <dgm:pt modelId="{236D85F0-044B-4332-9200-9A525B9E0C2E}">
      <dgm:prSet phldrT="[Text]"/>
      <dgm:spPr>
        <a:solidFill>
          <a:schemeClr val="accent1"/>
        </a:solidFill>
      </dgm:spPr>
      <dgm:t>
        <a:bodyPr/>
        <a:lstStyle/>
        <a:p>
          <a:r>
            <a:rPr lang="ca-ES" b="1" noProof="0" dirty="0"/>
            <a:t>Tabulació</a:t>
          </a:r>
          <a:r>
            <a:rPr lang="ca-ES" noProof="0" dirty="0"/>
            <a:t> de les dades dels centres escolars i classificació segons la seva naturalesa</a:t>
          </a:r>
        </a:p>
      </dgm:t>
    </dgm:pt>
    <dgm:pt modelId="{9BBD9D2B-7F4B-4434-A04C-7F81C377AE8A}" type="parTrans" cxnId="{C7C66D30-CC1C-419C-BEF5-6F478D332B73}">
      <dgm:prSet/>
      <dgm:spPr/>
      <dgm:t>
        <a:bodyPr/>
        <a:lstStyle/>
        <a:p>
          <a:endParaRPr lang="ca-ES"/>
        </a:p>
      </dgm:t>
    </dgm:pt>
    <dgm:pt modelId="{3BF05D44-E8CE-454F-9CB1-83866612963C}" type="sibTrans" cxnId="{C7C66D30-CC1C-419C-BEF5-6F478D332B73}">
      <dgm:prSet/>
      <dgm:spPr/>
      <dgm:t>
        <a:bodyPr/>
        <a:lstStyle/>
        <a:p>
          <a:endParaRPr lang="ca-ES"/>
        </a:p>
      </dgm:t>
    </dgm:pt>
    <dgm:pt modelId="{82F9B1DA-4402-4876-BA3E-BD7AE70207E0}">
      <dgm:prSet phldrT="[Text]"/>
      <dgm:spPr/>
      <dgm:t>
        <a:bodyPr/>
        <a:lstStyle/>
        <a:p>
          <a:r>
            <a:rPr lang="ca-ES" b="1" noProof="0" dirty="0"/>
            <a:t>Base de dades </a:t>
          </a:r>
          <a:r>
            <a:rPr lang="ca-ES" noProof="0" dirty="0"/>
            <a:t>d’empreses de restauració col·lectiva gestores de menjadors escolars</a:t>
          </a:r>
        </a:p>
      </dgm:t>
    </dgm:pt>
    <dgm:pt modelId="{316D239F-F5DA-488E-BB6A-FDB3F54D9620}" type="parTrans" cxnId="{C9E523DC-46E6-4C3E-8A66-0729263FF372}">
      <dgm:prSet/>
      <dgm:spPr/>
      <dgm:t>
        <a:bodyPr/>
        <a:lstStyle/>
        <a:p>
          <a:endParaRPr lang="ca-ES"/>
        </a:p>
      </dgm:t>
    </dgm:pt>
    <dgm:pt modelId="{FC1E98CC-FA6D-4FBF-87E3-8ABFE1DEEE1B}" type="sibTrans" cxnId="{C9E523DC-46E6-4C3E-8A66-0729263FF372}">
      <dgm:prSet/>
      <dgm:spPr/>
      <dgm:t>
        <a:bodyPr/>
        <a:lstStyle/>
        <a:p>
          <a:endParaRPr lang="ca-ES"/>
        </a:p>
      </dgm:t>
    </dgm:pt>
    <dgm:pt modelId="{2C968079-5230-4655-9AA8-1533817B12DE}">
      <dgm:prSet phldrT="[Text]"/>
      <dgm:spPr/>
      <dgm:t>
        <a:bodyPr/>
        <a:lstStyle/>
        <a:p>
          <a:r>
            <a:rPr lang="ca-ES" b="1" noProof="0" dirty="0"/>
            <a:t>Base de dades </a:t>
          </a:r>
          <a:r>
            <a:rPr lang="ca-ES" noProof="0" dirty="0"/>
            <a:t>dels productors de productes de proximitat</a:t>
          </a:r>
        </a:p>
      </dgm:t>
    </dgm:pt>
    <dgm:pt modelId="{34F2ED80-51A4-4822-8AE3-2BB280AC04BD}" type="parTrans" cxnId="{DAA312F6-CC71-4759-AEF2-417AA5D5DF09}">
      <dgm:prSet/>
      <dgm:spPr/>
      <dgm:t>
        <a:bodyPr/>
        <a:lstStyle/>
        <a:p>
          <a:endParaRPr lang="ca-ES"/>
        </a:p>
      </dgm:t>
    </dgm:pt>
    <dgm:pt modelId="{631358CA-6F22-43E0-B7A3-F4D8BAB5A726}" type="sibTrans" cxnId="{DAA312F6-CC71-4759-AEF2-417AA5D5DF09}">
      <dgm:prSet/>
      <dgm:spPr/>
      <dgm:t>
        <a:bodyPr/>
        <a:lstStyle/>
        <a:p>
          <a:endParaRPr lang="ca-ES"/>
        </a:p>
      </dgm:t>
    </dgm:pt>
    <dgm:pt modelId="{2033F1C6-229F-410E-856C-17E1B03E6147}">
      <dgm:prSet phldrT="[Text]"/>
      <dgm:spPr/>
      <dgm:t>
        <a:bodyPr/>
        <a:lstStyle/>
        <a:p>
          <a:r>
            <a:rPr lang="ca-ES" b="1" noProof="0" dirty="0"/>
            <a:t>Anàlisi</a:t>
          </a:r>
          <a:r>
            <a:rPr lang="ca-ES" noProof="0" dirty="0"/>
            <a:t> de menús escolars</a:t>
          </a:r>
        </a:p>
      </dgm:t>
    </dgm:pt>
    <dgm:pt modelId="{486E7239-6B92-4BB1-B9C3-745C726C035F}" type="parTrans" cxnId="{01370ADA-D3E4-498C-B0F3-DD6F7D28B5B3}">
      <dgm:prSet/>
      <dgm:spPr/>
      <dgm:t>
        <a:bodyPr/>
        <a:lstStyle/>
        <a:p>
          <a:endParaRPr lang="ca-ES"/>
        </a:p>
      </dgm:t>
    </dgm:pt>
    <dgm:pt modelId="{EA2741FF-0E5F-464D-8CFD-D498E7B8DCAB}" type="sibTrans" cxnId="{01370ADA-D3E4-498C-B0F3-DD6F7D28B5B3}">
      <dgm:prSet/>
      <dgm:spPr/>
      <dgm:t>
        <a:bodyPr/>
        <a:lstStyle/>
        <a:p>
          <a:endParaRPr lang="ca-ES"/>
        </a:p>
      </dgm:t>
    </dgm:pt>
    <dgm:pt modelId="{710193B9-004C-4DA0-A59E-DB5697E49612}">
      <dgm:prSet phldrT="[Text]"/>
      <dgm:spPr>
        <a:solidFill>
          <a:schemeClr val="tx1"/>
        </a:solidFill>
      </dgm:spPr>
      <dgm:t>
        <a:bodyPr/>
        <a:lstStyle/>
        <a:p>
          <a:r>
            <a:rPr lang="ca-ES" b="1" noProof="0" dirty="0"/>
            <a:t>Enquestes</a:t>
          </a:r>
          <a:r>
            <a:rPr lang="ca-ES" noProof="0" dirty="0"/>
            <a:t> a empreses de restauració col·lectiva i productors de productes de proximitat</a:t>
          </a:r>
        </a:p>
      </dgm:t>
    </dgm:pt>
    <dgm:pt modelId="{DFAFBF60-0179-482F-A90F-C3776ED68DEE}" type="parTrans" cxnId="{BC14138B-3789-480F-8EAE-E8E538F1FD98}">
      <dgm:prSet/>
      <dgm:spPr/>
      <dgm:t>
        <a:bodyPr/>
        <a:lstStyle/>
        <a:p>
          <a:endParaRPr lang="ca-ES"/>
        </a:p>
      </dgm:t>
    </dgm:pt>
    <dgm:pt modelId="{DA76D827-7D6E-4342-88A2-637BA07DF0BA}" type="sibTrans" cxnId="{BC14138B-3789-480F-8EAE-E8E538F1FD98}">
      <dgm:prSet/>
      <dgm:spPr/>
      <dgm:t>
        <a:bodyPr/>
        <a:lstStyle/>
        <a:p>
          <a:endParaRPr lang="ca-ES"/>
        </a:p>
      </dgm:t>
    </dgm:pt>
    <dgm:pt modelId="{D2DC8AC9-8893-4BE2-8D54-00C88ADC459E}">
      <dgm:prSet phldrT="[Text]"/>
      <dgm:spPr/>
      <dgm:t>
        <a:bodyPr/>
        <a:lstStyle/>
        <a:p>
          <a:r>
            <a:rPr lang="es-ES" noProof="0"/>
            <a:t>Reunions qualitatives amb els licitadors</a:t>
          </a:r>
          <a:endParaRPr lang="ca-ES" noProof="0" dirty="0"/>
        </a:p>
      </dgm:t>
    </dgm:pt>
    <dgm:pt modelId="{DB1EF37F-69BE-406C-8417-9F237A7A40C8}" type="parTrans" cxnId="{F6CA820E-E21F-4ACF-ABB6-7012DBB7BB3F}">
      <dgm:prSet/>
      <dgm:spPr/>
      <dgm:t>
        <a:bodyPr/>
        <a:lstStyle/>
        <a:p>
          <a:endParaRPr lang="ca-ES"/>
        </a:p>
      </dgm:t>
    </dgm:pt>
    <dgm:pt modelId="{E0057696-7470-41D8-A840-841F383922D0}" type="sibTrans" cxnId="{F6CA820E-E21F-4ACF-ABB6-7012DBB7BB3F}">
      <dgm:prSet/>
      <dgm:spPr/>
      <dgm:t>
        <a:bodyPr/>
        <a:lstStyle/>
        <a:p>
          <a:endParaRPr lang="ca-ES"/>
        </a:p>
      </dgm:t>
    </dgm:pt>
    <dgm:pt modelId="{F80AD3F9-A7C0-4667-B271-E277D822ED80}" type="pres">
      <dgm:prSet presAssocID="{5883B9F5-25BE-42E6-A125-EDE1F4583C6F}" presName="Name0" presStyleCnt="0">
        <dgm:presLayoutVars>
          <dgm:dir/>
          <dgm:resizeHandles val="exact"/>
        </dgm:presLayoutVars>
      </dgm:prSet>
      <dgm:spPr/>
    </dgm:pt>
    <dgm:pt modelId="{8CB43F49-E7BD-4225-9FFE-AFC28D85B070}" type="pres">
      <dgm:prSet presAssocID="{236D85F0-044B-4332-9200-9A525B9E0C2E}" presName="node" presStyleLbl="node1" presStyleIdx="0" presStyleCnt="6">
        <dgm:presLayoutVars>
          <dgm:bulletEnabled val="1"/>
        </dgm:presLayoutVars>
      </dgm:prSet>
      <dgm:spPr/>
    </dgm:pt>
    <dgm:pt modelId="{C0B1AB6C-3CFF-4274-B514-0D0FA8C4C860}" type="pres">
      <dgm:prSet presAssocID="{3BF05D44-E8CE-454F-9CB1-83866612963C}" presName="sibTrans" presStyleLbl="sibTrans2D1" presStyleIdx="0" presStyleCnt="5"/>
      <dgm:spPr/>
    </dgm:pt>
    <dgm:pt modelId="{EE718AAD-FE59-45C1-AD25-839034148F89}" type="pres">
      <dgm:prSet presAssocID="{3BF05D44-E8CE-454F-9CB1-83866612963C}" presName="connectorText" presStyleLbl="sibTrans2D1" presStyleIdx="0" presStyleCnt="5"/>
      <dgm:spPr/>
    </dgm:pt>
    <dgm:pt modelId="{B3382813-FE46-42B4-B341-4850B445C414}" type="pres">
      <dgm:prSet presAssocID="{82F9B1DA-4402-4876-BA3E-BD7AE70207E0}" presName="node" presStyleLbl="node1" presStyleIdx="1" presStyleCnt="6">
        <dgm:presLayoutVars>
          <dgm:bulletEnabled val="1"/>
        </dgm:presLayoutVars>
      </dgm:prSet>
      <dgm:spPr/>
    </dgm:pt>
    <dgm:pt modelId="{DAB509A6-AF88-4A75-A88A-EA30149118AC}" type="pres">
      <dgm:prSet presAssocID="{FC1E98CC-FA6D-4FBF-87E3-8ABFE1DEEE1B}" presName="sibTrans" presStyleLbl="sibTrans2D1" presStyleIdx="1" presStyleCnt="5"/>
      <dgm:spPr/>
    </dgm:pt>
    <dgm:pt modelId="{755F8A0E-A041-4990-9A2D-73A3AEE134D6}" type="pres">
      <dgm:prSet presAssocID="{FC1E98CC-FA6D-4FBF-87E3-8ABFE1DEEE1B}" presName="connectorText" presStyleLbl="sibTrans2D1" presStyleIdx="1" presStyleCnt="5"/>
      <dgm:spPr/>
    </dgm:pt>
    <dgm:pt modelId="{F96C34D3-D381-4A8C-8BAC-72FC96541035}" type="pres">
      <dgm:prSet presAssocID="{2C968079-5230-4655-9AA8-1533817B12DE}" presName="node" presStyleLbl="node1" presStyleIdx="2" presStyleCnt="6">
        <dgm:presLayoutVars>
          <dgm:bulletEnabled val="1"/>
        </dgm:presLayoutVars>
      </dgm:prSet>
      <dgm:spPr/>
    </dgm:pt>
    <dgm:pt modelId="{B334EE09-7D4A-4838-A7CB-6CEFACBEC3D8}" type="pres">
      <dgm:prSet presAssocID="{631358CA-6F22-43E0-B7A3-F4D8BAB5A726}" presName="sibTrans" presStyleLbl="sibTrans2D1" presStyleIdx="2" presStyleCnt="5"/>
      <dgm:spPr/>
    </dgm:pt>
    <dgm:pt modelId="{5F6489FE-B0C1-415C-AEE8-55168B078BAF}" type="pres">
      <dgm:prSet presAssocID="{631358CA-6F22-43E0-B7A3-F4D8BAB5A726}" presName="connectorText" presStyleLbl="sibTrans2D1" presStyleIdx="2" presStyleCnt="5"/>
      <dgm:spPr/>
    </dgm:pt>
    <dgm:pt modelId="{D44335A7-4BDD-4ABD-9731-27A62D88AFB2}" type="pres">
      <dgm:prSet presAssocID="{2033F1C6-229F-410E-856C-17E1B03E6147}" presName="node" presStyleLbl="node1" presStyleIdx="3" presStyleCnt="6" custLinFactNeighborY="18065">
        <dgm:presLayoutVars>
          <dgm:bulletEnabled val="1"/>
        </dgm:presLayoutVars>
      </dgm:prSet>
      <dgm:spPr/>
    </dgm:pt>
    <dgm:pt modelId="{D7D81047-B126-43E2-92D9-313F6DC3B887}" type="pres">
      <dgm:prSet presAssocID="{EA2741FF-0E5F-464D-8CFD-D498E7B8DCAB}" presName="sibTrans" presStyleLbl="sibTrans2D1" presStyleIdx="3" presStyleCnt="5"/>
      <dgm:spPr/>
    </dgm:pt>
    <dgm:pt modelId="{B67D5C63-0A47-4FC8-8D97-EB0A330FA2B8}" type="pres">
      <dgm:prSet presAssocID="{EA2741FF-0E5F-464D-8CFD-D498E7B8DCAB}" presName="connectorText" presStyleLbl="sibTrans2D1" presStyleIdx="3" presStyleCnt="5"/>
      <dgm:spPr/>
    </dgm:pt>
    <dgm:pt modelId="{27383612-CADF-47A8-8209-4839BC40F34E}" type="pres">
      <dgm:prSet presAssocID="{710193B9-004C-4DA0-A59E-DB5697E49612}" presName="node" presStyleLbl="node1" presStyleIdx="4" presStyleCnt="6">
        <dgm:presLayoutVars>
          <dgm:bulletEnabled val="1"/>
        </dgm:presLayoutVars>
      </dgm:prSet>
      <dgm:spPr/>
    </dgm:pt>
    <dgm:pt modelId="{31EC79C7-5E54-4781-820F-2BF7EABF2BD4}" type="pres">
      <dgm:prSet presAssocID="{DA76D827-7D6E-4342-88A2-637BA07DF0BA}" presName="sibTrans" presStyleLbl="sibTrans2D1" presStyleIdx="4" presStyleCnt="5"/>
      <dgm:spPr/>
    </dgm:pt>
    <dgm:pt modelId="{91D78A05-F359-4CEA-AC34-EC64A5BAA5E0}" type="pres">
      <dgm:prSet presAssocID="{DA76D827-7D6E-4342-88A2-637BA07DF0BA}" presName="connectorText" presStyleLbl="sibTrans2D1" presStyleIdx="4" presStyleCnt="5"/>
      <dgm:spPr/>
    </dgm:pt>
    <dgm:pt modelId="{B48B3119-1B84-4F64-A5E4-3B4ADE8EBECD}" type="pres">
      <dgm:prSet presAssocID="{D2DC8AC9-8893-4BE2-8D54-00C88ADC459E}" presName="node" presStyleLbl="node1" presStyleIdx="5" presStyleCnt="6">
        <dgm:presLayoutVars>
          <dgm:bulletEnabled val="1"/>
        </dgm:presLayoutVars>
      </dgm:prSet>
      <dgm:spPr/>
    </dgm:pt>
  </dgm:ptLst>
  <dgm:cxnLst>
    <dgm:cxn modelId="{5500B006-0919-470D-AB22-81B7E9704229}" type="presOf" srcId="{DA76D827-7D6E-4342-88A2-637BA07DF0BA}" destId="{91D78A05-F359-4CEA-AC34-EC64A5BAA5E0}" srcOrd="1" destOrd="0" presId="urn:microsoft.com/office/officeart/2005/8/layout/process1"/>
    <dgm:cxn modelId="{E66C480B-398A-4E34-899F-724C66EB29EF}" type="presOf" srcId="{3BF05D44-E8CE-454F-9CB1-83866612963C}" destId="{C0B1AB6C-3CFF-4274-B514-0D0FA8C4C860}" srcOrd="0" destOrd="0" presId="urn:microsoft.com/office/officeart/2005/8/layout/process1"/>
    <dgm:cxn modelId="{F6CA820E-E21F-4ACF-ABB6-7012DBB7BB3F}" srcId="{5883B9F5-25BE-42E6-A125-EDE1F4583C6F}" destId="{D2DC8AC9-8893-4BE2-8D54-00C88ADC459E}" srcOrd="5" destOrd="0" parTransId="{DB1EF37F-69BE-406C-8417-9F237A7A40C8}" sibTransId="{E0057696-7470-41D8-A840-841F383922D0}"/>
    <dgm:cxn modelId="{C7C66D30-CC1C-419C-BEF5-6F478D332B73}" srcId="{5883B9F5-25BE-42E6-A125-EDE1F4583C6F}" destId="{236D85F0-044B-4332-9200-9A525B9E0C2E}" srcOrd="0" destOrd="0" parTransId="{9BBD9D2B-7F4B-4434-A04C-7F81C377AE8A}" sibTransId="{3BF05D44-E8CE-454F-9CB1-83866612963C}"/>
    <dgm:cxn modelId="{764B4632-B5ED-4809-BB74-ECA68AF3DC79}" type="presOf" srcId="{FC1E98CC-FA6D-4FBF-87E3-8ABFE1DEEE1B}" destId="{DAB509A6-AF88-4A75-A88A-EA30149118AC}" srcOrd="0" destOrd="0" presId="urn:microsoft.com/office/officeart/2005/8/layout/process1"/>
    <dgm:cxn modelId="{D8D55E42-28B8-4CA6-A147-7D60BEDE9DCC}" type="presOf" srcId="{2C968079-5230-4655-9AA8-1533817B12DE}" destId="{F96C34D3-D381-4A8C-8BAC-72FC96541035}" srcOrd="0" destOrd="0" presId="urn:microsoft.com/office/officeart/2005/8/layout/process1"/>
    <dgm:cxn modelId="{481D5063-708C-4FA9-A137-93F8F2F3EF16}" type="presOf" srcId="{EA2741FF-0E5F-464D-8CFD-D498E7B8DCAB}" destId="{B67D5C63-0A47-4FC8-8D97-EB0A330FA2B8}" srcOrd="1" destOrd="0" presId="urn:microsoft.com/office/officeart/2005/8/layout/process1"/>
    <dgm:cxn modelId="{31982167-F13E-44C0-821E-DDE9B6445268}" type="presOf" srcId="{631358CA-6F22-43E0-B7A3-F4D8BAB5A726}" destId="{B334EE09-7D4A-4838-A7CB-6CEFACBEC3D8}" srcOrd="0" destOrd="0" presId="urn:microsoft.com/office/officeart/2005/8/layout/process1"/>
    <dgm:cxn modelId="{9DD0C269-75C7-45A5-A1F6-E2999DDF0B26}" type="presOf" srcId="{D2DC8AC9-8893-4BE2-8D54-00C88ADC459E}" destId="{B48B3119-1B84-4F64-A5E4-3B4ADE8EBECD}" srcOrd="0" destOrd="0" presId="urn:microsoft.com/office/officeart/2005/8/layout/process1"/>
    <dgm:cxn modelId="{C51DBC6C-2DF9-4EB7-96C0-D164433131A2}" type="presOf" srcId="{710193B9-004C-4DA0-A59E-DB5697E49612}" destId="{27383612-CADF-47A8-8209-4839BC40F34E}" srcOrd="0" destOrd="0" presId="urn:microsoft.com/office/officeart/2005/8/layout/process1"/>
    <dgm:cxn modelId="{16D62A7A-775C-48DB-A3F0-70B4052EF307}" type="presOf" srcId="{EA2741FF-0E5F-464D-8CFD-D498E7B8DCAB}" destId="{D7D81047-B126-43E2-92D9-313F6DC3B887}" srcOrd="0" destOrd="0" presId="urn:microsoft.com/office/officeart/2005/8/layout/process1"/>
    <dgm:cxn modelId="{2C6E807A-DAAB-4ED0-8A44-4CA19B7F9713}" type="presOf" srcId="{DA76D827-7D6E-4342-88A2-637BA07DF0BA}" destId="{31EC79C7-5E54-4781-820F-2BF7EABF2BD4}" srcOrd="0" destOrd="0" presId="urn:microsoft.com/office/officeart/2005/8/layout/process1"/>
    <dgm:cxn modelId="{DCEA9D7E-DB01-4929-8BE9-217B54E3ED3F}" type="presOf" srcId="{FC1E98CC-FA6D-4FBF-87E3-8ABFE1DEEE1B}" destId="{755F8A0E-A041-4990-9A2D-73A3AEE134D6}" srcOrd="1" destOrd="0" presId="urn:microsoft.com/office/officeart/2005/8/layout/process1"/>
    <dgm:cxn modelId="{3B8FF282-DE46-410C-87BC-00CBF1DB33B8}" type="presOf" srcId="{5883B9F5-25BE-42E6-A125-EDE1F4583C6F}" destId="{F80AD3F9-A7C0-4667-B271-E277D822ED80}" srcOrd="0" destOrd="0" presId="urn:microsoft.com/office/officeart/2005/8/layout/process1"/>
    <dgm:cxn modelId="{BC14138B-3789-480F-8EAE-E8E538F1FD98}" srcId="{5883B9F5-25BE-42E6-A125-EDE1F4583C6F}" destId="{710193B9-004C-4DA0-A59E-DB5697E49612}" srcOrd="4" destOrd="0" parTransId="{DFAFBF60-0179-482F-A90F-C3776ED68DEE}" sibTransId="{DA76D827-7D6E-4342-88A2-637BA07DF0BA}"/>
    <dgm:cxn modelId="{8DBDF8A1-70EF-4799-82C8-E95E9ABEB803}" type="presOf" srcId="{2033F1C6-229F-410E-856C-17E1B03E6147}" destId="{D44335A7-4BDD-4ABD-9731-27A62D88AFB2}" srcOrd="0" destOrd="0" presId="urn:microsoft.com/office/officeart/2005/8/layout/process1"/>
    <dgm:cxn modelId="{9496B7A3-7532-46D2-8755-B2646FBD679A}" type="presOf" srcId="{3BF05D44-E8CE-454F-9CB1-83866612963C}" destId="{EE718AAD-FE59-45C1-AD25-839034148F89}" srcOrd="1" destOrd="0" presId="urn:microsoft.com/office/officeart/2005/8/layout/process1"/>
    <dgm:cxn modelId="{23CAA3AE-B025-4002-AAA2-2D297689A3EE}" type="presOf" srcId="{82F9B1DA-4402-4876-BA3E-BD7AE70207E0}" destId="{B3382813-FE46-42B4-B341-4850B445C414}" srcOrd="0" destOrd="0" presId="urn:microsoft.com/office/officeart/2005/8/layout/process1"/>
    <dgm:cxn modelId="{01370ADA-D3E4-498C-B0F3-DD6F7D28B5B3}" srcId="{5883B9F5-25BE-42E6-A125-EDE1F4583C6F}" destId="{2033F1C6-229F-410E-856C-17E1B03E6147}" srcOrd="3" destOrd="0" parTransId="{486E7239-6B92-4BB1-B9C3-745C726C035F}" sibTransId="{EA2741FF-0E5F-464D-8CFD-D498E7B8DCAB}"/>
    <dgm:cxn modelId="{C9E523DC-46E6-4C3E-8A66-0729263FF372}" srcId="{5883B9F5-25BE-42E6-A125-EDE1F4583C6F}" destId="{82F9B1DA-4402-4876-BA3E-BD7AE70207E0}" srcOrd="1" destOrd="0" parTransId="{316D239F-F5DA-488E-BB6A-FDB3F54D9620}" sibTransId="{FC1E98CC-FA6D-4FBF-87E3-8ABFE1DEEE1B}"/>
    <dgm:cxn modelId="{C7CCA4DF-09B5-442C-80AA-16858013F65A}" type="presOf" srcId="{236D85F0-044B-4332-9200-9A525B9E0C2E}" destId="{8CB43F49-E7BD-4225-9FFE-AFC28D85B070}" srcOrd="0" destOrd="0" presId="urn:microsoft.com/office/officeart/2005/8/layout/process1"/>
    <dgm:cxn modelId="{F1DF5CF3-5A00-41EF-81A2-8A5103B0CA9B}" type="presOf" srcId="{631358CA-6F22-43E0-B7A3-F4D8BAB5A726}" destId="{5F6489FE-B0C1-415C-AEE8-55168B078BAF}" srcOrd="1" destOrd="0" presId="urn:microsoft.com/office/officeart/2005/8/layout/process1"/>
    <dgm:cxn modelId="{DAA312F6-CC71-4759-AEF2-417AA5D5DF09}" srcId="{5883B9F5-25BE-42E6-A125-EDE1F4583C6F}" destId="{2C968079-5230-4655-9AA8-1533817B12DE}" srcOrd="2" destOrd="0" parTransId="{34F2ED80-51A4-4822-8AE3-2BB280AC04BD}" sibTransId="{631358CA-6F22-43E0-B7A3-F4D8BAB5A726}"/>
    <dgm:cxn modelId="{B27999E4-3A69-4883-B99D-60B370E50BAC}" type="presParOf" srcId="{F80AD3F9-A7C0-4667-B271-E277D822ED80}" destId="{8CB43F49-E7BD-4225-9FFE-AFC28D85B070}" srcOrd="0" destOrd="0" presId="urn:microsoft.com/office/officeart/2005/8/layout/process1"/>
    <dgm:cxn modelId="{9EFD1CD6-EC0F-4E15-84B5-42A7ACBF9563}" type="presParOf" srcId="{F80AD3F9-A7C0-4667-B271-E277D822ED80}" destId="{C0B1AB6C-3CFF-4274-B514-0D0FA8C4C860}" srcOrd="1" destOrd="0" presId="urn:microsoft.com/office/officeart/2005/8/layout/process1"/>
    <dgm:cxn modelId="{ED1ACC8B-C608-4067-9F31-92F4BD7F08B1}" type="presParOf" srcId="{C0B1AB6C-3CFF-4274-B514-0D0FA8C4C860}" destId="{EE718AAD-FE59-45C1-AD25-839034148F89}" srcOrd="0" destOrd="0" presId="urn:microsoft.com/office/officeart/2005/8/layout/process1"/>
    <dgm:cxn modelId="{146114AF-9FA1-44AF-B736-78FF1F86D6D3}" type="presParOf" srcId="{F80AD3F9-A7C0-4667-B271-E277D822ED80}" destId="{B3382813-FE46-42B4-B341-4850B445C414}" srcOrd="2" destOrd="0" presId="urn:microsoft.com/office/officeart/2005/8/layout/process1"/>
    <dgm:cxn modelId="{949299C2-94D4-441A-BF0A-DADD1D9DAF8D}" type="presParOf" srcId="{F80AD3F9-A7C0-4667-B271-E277D822ED80}" destId="{DAB509A6-AF88-4A75-A88A-EA30149118AC}" srcOrd="3" destOrd="0" presId="urn:microsoft.com/office/officeart/2005/8/layout/process1"/>
    <dgm:cxn modelId="{F4E32354-B3F9-4C21-9677-813BB29DA3A7}" type="presParOf" srcId="{DAB509A6-AF88-4A75-A88A-EA30149118AC}" destId="{755F8A0E-A041-4990-9A2D-73A3AEE134D6}" srcOrd="0" destOrd="0" presId="urn:microsoft.com/office/officeart/2005/8/layout/process1"/>
    <dgm:cxn modelId="{7E2AC924-6811-4B58-97FB-E4A5515C679B}" type="presParOf" srcId="{F80AD3F9-A7C0-4667-B271-E277D822ED80}" destId="{F96C34D3-D381-4A8C-8BAC-72FC96541035}" srcOrd="4" destOrd="0" presId="urn:microsoft.com/office/officeart/2005/8/layout/process1"/>
    <dgm:cxn modelId="{AC83173B-299D-40A4-866C-664C83173DF6}" type="presParOf" srcId="{F80AD3F9-A7C0-4667-B271-E277D822ED80}" destId="{B334EE09-7D4A-4838-A7CB-6CEFACBEC3D8}" srcOrd="5" destOrd="0" presId="urn:microsoft.com/office/officeart/2005/8/layout/process1"/>
    <dgm:cxn modelId="{79A926E0-F3BB-42A1-A834-FE66F5BF831B}" type="presParOf" srcId="{B334EE09-7D4A-4838-A7CB-6CEFACBEC3D8}" destId="{5F6489FE-B0C1-415C-AEE8-55168B078BAF}" srcOrd="0" destOrd="0" presId="urn:microsoft.com/office/officeart/2005/8/layout/process1"/>
    <dgm:cxn modelId="{9769658E-2A27-42E2-A4FF-F9D2D523CCDD}" type="presParOf" srcId="{F80AD3F9-A7C0-4667-B271-E277D822ED80}" destId="{D44335A7-4BDD-4ABD-9731-27A62D88AFB2}" srcOrd="6" destOrd="0" presId="urn:microsoft.com/office/officeart/2005/8/layout/process1"/>
    <dgm:cxn modelId="{E3A0426D-F152-461D-AD59-6477F5298897}" type="presParOf" srcId="{F80AD3F9-A7C0-4667-B271-E277D822ED80}" destId="{D7D81047-B126-43E2-92D9-313F6DC3B887}" srcOrd="7" destOrd="0" presId="urn:microsoft.com/office/officeart/2005/8/layout/process1"/>
    <dgm:cxn modelId="{6ECD49DE-08D6-40F5-B17B-B9CF0451801F}" type="presParOf" srcId="{D7D81047-B126-43E2-92D9-313F6DC3B887}" destId="{B67D5C63-0A47-4FC8-8D97-EB0A330FA2B8}" srcOrd="0" destOrd="0" presId="urn:microsoft.com/office/officeart/2005/8/layout/process1"/>
    <dgm:cxn modelId="{32C2835F-2191-439D-9D30-B7654584DC6C}" type="presParOf" srcId="{F80AD3F9-A7C0-4667-B271-E277D822ED80}" destId="{27383612-CADF-47A8-8209-4839BC40F34E}" srcOrd="8" destOrd="0" presId="urn:microsoft.com/office/officeart/2005/8/layout/process1"/>
    <dgm:cxn modelId="{E05E2729-94B0-4C40-B0C6-1D236164EFA6}" type="presParOf" srcId="{F80AD3F9-A7C0-4667-B271-E277D822ED80}" destId="{31EC79C7-5E54-4781-820F-2BF7EABF2BD4}" srcOrd="9" destOrd="0" presId="urn:microsoft.com/office/officeart/2005/8/layout/process1"/>
    <dgm:cxn modelId="{0FB61FD6-E903-4C2B-A046-FA1BF5D57B0D}" type="presParOf" srcId="{31EC79C7-5E54-4781-820F-2BF7EABF2BD4}" destId="{91D78A05-F359-4CEA-AC34-EC64A5BAA5E0}" srcOrd="0" destOrd="0" presId="urn:microsoft.com/office/officeart/2005/8/layout/process1"/>
    <dgm:cxn modelId="{8B0E857E-84EF-4587-8FE7-201C49AFFA48}" type="presParOf" srcId="{F80AD3F9-A7C0-4667-B271-E277D822ED80}" destId="{B48B3119-1B84-4F64-A5E4-3B4ADE8EBECD}"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A118C-91CA-489C-B9E7-51A505F7C432}">
      <dsp:nvSpPr>
        <dsp:cNvPr id="0" name=""/>
        <dsp:cNvSpPr/>
      </dsp:nvSpPr>
      <dsp:spPr>
        <a:xfrm rot="5400000">
          <a:off x="2186307" y="819610"/>
          <a:ext cx="1414272" cy="2353316"/>
        </a:xfrm>
        <a:prstGeom prst="corner">
          <a:avLst>
            <a:gd name="adj1" fmla="val 16120"/>
            <a:gd name="adj2" fmla="val 1611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FB16DE-D012-4E82-BC5C-B716C66EF233}">
      <dsp:nvSpPr>
        <dsp:cNvPr id="0" name=""/>
        <dsp:cNvSpPr/>
      </dsp:nvSpPr>
      <dsp:spPr>
        <a:xfrm>
          <a:off x="1997279" y="1524683"/>
          <a:ext cx="2349475" cy="186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a-ES" sz="2400" kern="1200" noProof="0" dirty="0"/>
            <a:t>Reduir el </a:t>
          </a:r>
          <a:r>
            <a:rPr lang="ca-ES" sz="2400" kern="1200" noProof="0" dirty="0" err="1"/>
            <a:t>malbarament</a:t>
          </a:r>
          <a:r>
            <a:rPr lang="ca-ES" sz="2400" kern="1200" noProof="0" dirty="0"/>
            <a:t> alimentari als centres escolars</a:t>
          </a:r>
        </a:p>
      </dsp:txBody>
      <dsp:txXfrm>
        <a:off x="1997279" y="1524683"/>
        <a:ext cx="2349475" cy="1862325"/>
      </dsp:txXfrm>
    </dsp:sp>
    <dsp:sp modelId="{326D461F-F389-445D-B453-14976E028DCD}">
      <dsp:nvSpPr>
        <dsp:cNvPr id="0" name=""/>
        <dsp:cNvSpPr/>
      </dsp:nvSpPr>
      <dsp:spPr>
        <a:xfrm>
          <a:off x="3673952" y="646357"/>
          <a:ext cx="400865" cy="400865"/>
        </a:xfrm>
        <a:prstGeom prst="triangle">
          <a:avLst>
            <a:gd name="adj" fmla="val 100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B7255-4770-46D4-BCB9-E3EEC0FAF185}">
      <dsp:nvSpPr>
        <dsp:cNvPr id="0" name=""/>
        <dsp:cNvSpPr/>
      </dsp:nvSpPr>
      <dsp:spPr>
        <a:xfrm rot="5400000">
          <a:off x="4899661" y="176013"/>
          <a:ext cx="1414272" cy="2353316"/>
        </a:xfrm>
        <a:prstGeom prst="corner">
          <a:avLst>
            <a:gd name="adj1" fmla="val 16120"/>
            <a:gd name="adj2" fmla="val 1611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C65DE5-7670-4B42-9A23-C578770BBCEB}">
      <dsp:nvSpPr>
        <dsp:cNvPr id="0" name=""/>
        <dsp:cNvSpPr/>
      </dsp:nvSpPr>
      <dsp:spPr>
        <a:xfrm>
          <a:off x="4624747" y="857880"/>
          <a:ext cx="2357612" cy="186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a-ES" sz="2400" kern="1200" noProof="0" dirty="0"/>
            <a:t>Pactar preus justos pels productors</a:t>
          </a:r>
        </a:p>
      </dsp:txBody>
      <dsp:txXfrm>
        <a:off x="4624747" y="857880"/>
        <a:ext cx="2357612" cy="1862325"/>
      </dsp:txXfrm>
    </dsp:sp>
    <dsp:sp modelId="{1FF50935-EDEA-4535-9D7E-62BDF82AEE8F}">
      <dsp:nvSpPr>
        <dsp:cNvPr id="0" name=""/>
        <dsp:cNvSpPr/>
      </dsp:nvSpPr>
      <dsp:spPr>
        <a:xfrm>
          <a:off x="6387306" y="2759"/>
          <a:ext cx="400865" cy="400865"/>
        </a:xfrm>
        <a:prstGeom prst="triangle">
          <a:avLst>
            <a:gd name="adj" fmla="val 100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A4921F-1802-4D37-8E7B-DD019D2ED1A8}">
      <dsp:nvSpPr>
        <dsp:cNvPr id="0" name=""/>
        <dsp:cNvSpPr/>
      </dsp:nvSpPr>
      <dsp:spPr>
        <a:xfrm rot="5400000">
          <a:off x="7823625" y="-678194"/>
          <a:ext cx="1414272" cy="2774537"/>
        </a:xfrm>
        <a:prstGeom prst="corner">
          <a:avLst>
            <a:gd name="adj1" fmla="val 16120"/>
            <a:gd name="adj2" fmla="val 16110"/>
          </a:avLst>
        </a:prstGeom>
        <a:solidFill>
          <a:schemeClr val="accent6">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2F298-3871-47FB-946A-7C80F41B4666}">
      <dsp:nvSpPr>
        <dsp:cNvPr id="0" name=""/>
        <dsp:cNvSpPr/>
      </dsp:nvSpPr>
      <dsp:spPr>
        <a:xfrm>
          <a:off x="7406300" y="235549"/>
          <a:ext cx="2544958" cy="1862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ca-ES" sz="2400" b="1" kern="1200" noProof="0" dirty="0"/>
            <a:t>Marcar pautes de programació de cultius a Catalunya</a:t>
          </a:r>
        </a:p>
      </dsp:txBody>
      <dsp:txXfrm>
        <a:off x="7406300" y="235549"/>
        <a:ext cx="2544958" cy="186232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A59CCC-C15E-4759-866F-4FEF4C2AACE4}">
      <dsp:nvSpPr>
        <dsp:cNvPr id="0" name=""/>
        <dsp:cNvSpPr/>
      </dsp:nvSpPr>
      <dsp:spPr>
        <a:xfrm>
          <a:off x="2012" y="1630711"/>
          <a:ext cx="1044454" cy="1044454"/>
        </a:xfrm>
        <a:prstGeom prst="donut">
          <a:avLst>
            <a:gd name="adj" fmla="val 2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73ABE4-C445-415B-994A-1AFDDC1F137C}">
      <dsp:nvSpPr>
        <dsp:cNvPr id="0" name=""/>
        <dsp:cNvSpPr/>
      </dsp:nvSpPr>
      <dsp:spPr>
        <a:xfrm rot="17700000">
          <a:off x="370030" y="779267"/>
          <a:ext cx="1298373" cy="62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ca-ES" sz="1600" kern="1200" noProof="0" dirty="0"/>
            <a:t>Enquestes empreses de restauració col·lectiva</a:t>
          </a:r>
        </a:p>
      </dsp:txBody>
      <dsp:txXfrm>
        <a:off x="370030" y="779267"/>
        <a:ext cx="1298373" cy="625715"/>
      </dsp:txXfrm>
    </dsp:sp>
    <dsp:sp modelId="{66700BE9-7881-468B-A734-72DA2AF8990B}">
      <dsp:nvSpPr>
        <dsp:cNvPr id="0" name=""/>
        <dsp:cNvSpPr/>
      </dsp:nvSpPr>
      <dsp:spPr>
        <a:xfrm>
          <a:off x="1125139" y="1881869"/>
          <a:ext cx="542138" cy="542138"/>
        </a:xfrm>
        <a:prstGeom prst="ellips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500C73-122B-4DF2-8FCA-9BBF7AC9586F}">
      <dsp:nvSpPr>
        <dsp:cNvPr id="0" name=""/>
        <dsp:cNvSpPr/>
      </dsp:nvSpPr>
      <dsp:spPr>
        <a:xfrm rot="17700000">
          <a:off x="517083" y="2761231"/>
          <a:ext cx="1123154" cy="541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ca-ES" sz="1000" kern="1200" noProof="0" dirty="0"/>
            <a:t>Enviament i recepció de respostes</a:t>
          </a:r>
        </a:p>
      </dsp:txBody>
      <dsp:txXfrm>
        <a:off x="517083" y="2761231"/>
        <a:ext cx="1123154" cy="541542"/>
      </dsp:txXfrm>
    </dsp:sp>
    <dsp:sp modelId="{1A8D245D-DF0F-4626-A66E-4AB2A0A36A0F}">
      <dsp:nvSpPr>
        <dsp:cNvPr id="0" name=""/>
        <dsp:cNvSpPr/>
      </dsp:nvSpPr>
      <dsp:spPr>
        <a:xfrm rot="17700000">
          <a:off x="1186211" y="1127894"/>
          <a:ext cx="1123154" cy="541542"/>
        </a:xfrm>
        <a:prstGeom prst="rect">
          <a:avLst/>
        </a:prstGeom>
        <a:noFill/>
        <a:ln>
          <a:noFill/>
        </a:ln>
        <a:effectLst/>
      </dsp:spPr>
      <dsp:style>
        <a:lnRef idx="0">
          <a:scrgbClr r="0" g="0" b="0"/>
        </a:lnRef>
        <a:fillRef idx="0">
          <a:scrgbClr r="0" g="0" b="0"/>
        </a:fillRef>
        <a:effectRef idx="0">
          <a:scrgbClr r="0" g="0" b="0"/>
        </a:effectRef>
        <a:fontRef idx="minor"/>
      </dsp:style>
    </dsp:sp>
    <dsp:sp modelId="{92FEC8D9-9331-4663-8E9B-16D5D53CA1DA}">
      <dsp:nvSpPr>
        <dsp:cNvPr id="0" name=""/>
        <dsp:cNvSpPr/>
      </dsp:nvSpPr>
      <dsp:spPr>
        <a:xfrm>
          <a:off x="1745865" y="1881869"/>
          <a:ext cx="542138" cy="542138"/>
        </a:xfrm>
        <a:prstGeom prst="ellipse">
          <a:avLst/>
        </a:prstGeom>
        <a:solidFill>
          <a:schemeClr val="accent2">
            <a:hueOff val="953895"/>
            <a:satOff val="-21764"/>
            <a:lumOff val="803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C4EF23D-14F8-47C7-A711-D9BFC2F48125}">
      <dsp:nvSpPr>
        <dsp:cNvPr id="0" name=""/>
        <dsp:cNvSpPr/>
      </dsp:nvSpPr>
      <dsp:spPr>
        <a:xfrm rot="17700000">
          <a:off x="1194531" y="2727194"/>
          <a:ext cx="1123154" cy="541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ca-ES" sz="1000" kern="1200" noProof="0" dirty="0"/>
            <a:t>Anàlisi de les enquestes</a:t>
          </a:r>
        </a:p>
      </dsp:txBody>
      <dsp:txXfrm>
        <a:off x="1194531" y="2727194"/>
        <a:ext cx="1123154" cy="541542"/>
      </dsp:txXfrm>
    </dsp:sp>
    <dsp:sp modelId="{420E412D-85C0-40B6-9AB5-F3453F54A01E}">
      <dsp:nvSpPr>
        <dsp:cNvPr id="0" name=""/>
        <dsp:cNvSpPr/>
      </dsp:nvSpPr>
      <dsp:spPr>
        <a:xfrm rot="17700000">
          <a:off x="1806938" y="1127894"/>
          <a:ext cx="1123154" cy="541542"/>
        </a:xfrm>
        <a:prstGeom prst="rect">
          <a:avLst/>
        </a:prstGeom>
        <a:noFill/>
        <a:ln>
          <a:noFill/>
        </a:ln>
        <a:effectLst/>
      </dsp:spPr>
      <dsp:style>
        <a:lnRef idx="0">
          <a:scrgbClr r="0" g="0" b="0"/>
        </a:lnRef>
        <a:fillRef idx="0">
          <a:scrgbClr r="0" g="0" b="0"/>
        </a:fillRef>
        <a:effectRef idx="0">
          <a:scrgbClr r="0" g="0" b="0"/>
        </a:effectRef>
        <a:fontRef idx="minor"/>
      </dsp:style>
    </dsp:sp>
    <dsp:sp modelId="{0A49053C-0748-47AB-8533-4CE25DDE1176}">
      <dsp:nvSpPr>
        <dsp:cNvPr id="0" name=""/>
        <dsp:cNvSpPr/>
      </dsp:nvSpPr>
      <dsp:spPr>
        <a:xfrm>
          <a:off x="2366676" y="1630711"/>
          <a:ext cx="1044454" cy="1044454"/>
        </a:xfrm>
        <a:prstGeom prst="donut">
          <a:avLst>
            <a:gd name="adj" fmla="val 2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D62208-22EA-49D9-8EAA-775E213728AE}">
      <dsp:nvSpPr>
        <dsp:cNvPr id="0" name=""/>
        <dsp:cNvSpPr/>
      </dsp:nvSpPr>
      <dsp:spPr>
        <a:xfrm rot="17700000">
          <a:off x="2734695" y="779267"/>
          <a:ext cx="1298373" cy="62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ca-ES" sz="1600" kern="1200" noProof="0" dirty="0"/>
            <a:t>Contacte amb els consells comarcals</a:t>
          </a:r>
        </a:p>
      </dsp:txBody>
      <dsp:txXfrm>
        <a:off x="2734695" y="779267"/>
        <a:ext cx="1298373" cy="625715"/>
      </dsp:txXfrm>
    </dsp:sp>
    <dsp:sp modelId="{97887969-3AE2-464A-B9B2-0248061AE7C5}">
      <dsp:nvSpPr>
        <dsp:cNvPr id="0" name=""/>
        <dsp:cNvSpPr/>
      </dsp:nvSpPr>
      <dsp:spPr>
        <a:xfrm>
          <a:off x="3489803" y="1881869"/>
          <a:ext cx="542138" cy="542138"/>
        </a:xfrm>
        <a:prstGeom prst="ellipse">
          <a:avLst/>
        </a:prstGeom>
        <a:solidFill>
          <a:schemeClr val="accent2">
            <a:hueOff val="1907789"/>
            <a:satOff val="-43528"/>
            <a:lumOff val="16079"/>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50DEB3-97E8-480C-BFA3-BA406F6A3C29}">
      <dsp:nvSpPr>
        <dsp:cNvPr id="0" name=""/>
        <dsp:cNvSpPr/>
      </dsp:nvSpPr>
      <dsp:spPr>
        <a:xfrm rot="17700000">
          <a:off x="3006524" y="2735722"/>
          <a:ext cx="1123154" cy="5415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5400" bIns="0" numCol="1" spcCol="1270" anchor="ctr" anchorCtr="0">
          <a:noAutofit/>
        </a:bodyPr>
        <a:lstStyle/>
        <a:p>
          <a:pPr marL="0" lvl="0" indent="0" algn="r" defTabSz="444500">
            <a:lnSpc>
              <a:spcPct val="90000"/>
            </a:lnSpc>
            <a:spcBef>
              <a:spcPct val="0"/>
            </a:spcBef>
            <a:spcAft>
              <a:spcPct val="35000"/>
            </a:spcAft>
            <a:buNone/>
          </a:pPr>
          <a:r>
            <a:rPr lang="ca-ES" sz="1000" kern="1200" noProof="0" dirty="0"/>
            <a:t>Enviament d’enquestes des dels consells comarcals a les empreses amb licitacions</a:t>
          </a:r>
        </a:p>
      </dsp:txBody>
      <dsp:txXfrm>
        <a:off x="3006524" y="2735722"/>
        <a:ext cx="1123154" cy="541542"/>
      </dsp:txXfrm>
    </dsp:sp>
    <dsp:sp modelId="{260C2F9F-D104-4772-B4D6-A569F013885F}">
      <dsp:nvSpPr>
        <dsp:cNvPr id="0" name=""/>
        <dsp:cNvSpPr/>
      </dsp:nvSpPr>
      <dsp:spPr>
        <a:xfrm rot="17700000">
          <a:off x="3550875" y="1127894"/>
          <a:ext cx="1123154" cy="541542"/>
        </a:xfrm>
        <a:prstGeom prst="rect">
          <a:avLst/>
        </a:prstGeom>
        <a:noFill/>
        <a:ln>
          <a:noFill/>
        </a:ln>
        <a:effectLst/>
      </dsp:spPr>
      <dsp:style>
        <a:lnRef idx="0">
          <a:scrgbClr r="0" g="0" b="0"/>
        </a:lnRef>
        <a:fillRef idx="0">
          <a:scrgbClr r="0" g="0" b="0"/>
        </a:fillRef>
        <a:effectRef idx="0">
          <a:scrgbClr r="0" g="0" b="0"/>
        </a:effectRef>
        <a:fontRef idx="minor"/>
      </dsp:style>
    </dsp:sp>
    <dsp:sp modelId="{AB324D37-185B-4BE9-8641-B64DFA0ACDCE}">
      <dsp:nvSpPr>
        <dsp:cNvPr id="0" name=""/>
        <dsp:cNvSpPr/>
      </dsp:nvSpPr>
      <dsp:spPr>
        <a:xfrm>
          <a:off x="4110613" y="1630711"/>
          <a:ext cx="1044454" cy="1044454"/>
        </a:xfrm>
        <a:prstGeom prst="donut">
          <a:avLst>
            <a:gd name="adj" fmla="val 2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0815BE-78F1-4939-93A5-3603EE739DA0}">
      <dsp:nvSpPr>
        <dsp:cNvPr id="0" name=""/>
        <dsp:cNvSpPr/>
      </dsp:nvSpPr>
      <dsp:spPr>
        <a:xfrm rot="17700000">
          <a:off x="4478632" y="779267"/>
          <a:ext cx="1298373" cy="6257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a:lnSpc>
              <a:spcPct val="90000"/>
            </a:lnSpc>
            <a:spcBef>
              <a:spcPct val="0"/>
            </a:spcBef>
            <a:spcAft>
              <a:spcPct val="35000"/>
            </a:spcAft>
            <a:buNone/>
          </a:pPr>
          <a:r>
            <a:rPr lang="ca-ES" sz="1600" kern="1200" noProof="0" dirty="0"/>
            <a:t>Anàlisi de les licitacions</a:t>
          </a:r>
        </a:p>
      </dsp:txBody>
      <dsp:txXfrm>
        <a:off x="4478632" y="779267"/>
        <a:ext cx="1298373" cy="6257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a-ES" sz="1600" b="1" kern="1200" noProof="0" dirty="0"/>
            <a:t>Tabulació</a:t>
          </a:r>
          <a:r>
            <a:rPr lang="ca-ES" sz="1600" kern="1200" noProof="0" dirty="0"/>
            <a:t> de les dades dels centres escolars i classificació segons la seva naturalesa</a:t>
          </a:r>
        </a:p>
      </dsp:txBody>
      <dsp:txXfrm>
        <a:off x="42220" y="1385285"/>
        <a:ext cx="1357071" cy="1712944"/>
      </dsp:txXfrm>
    </dsp:sp>
    <dsp:sp modelId="{C0B1AB6C-3CFF-4274-B514-0D0FA8C4C860}">
      <dsp:nvSpPr>
        <dsp:cNvPr id="0" name=""/>
        <dsp:cNvSpPr/>
      </dsp:nvSpPr>
      <dsp:spPr>
        <a:xfrm>
          <a:off x="1585662" y="2063010"/>
          <a:ext cx="305600" cy="357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ca-ES" sz="1300" kern="1200"/>
        </a:p>
      </dsp:txBody>
      <dsp:txXfrm>
        <a:off x="1585662" y="2134509"/>
        <a:ext cx="213920" cy="214496"/>
      </dsp:txXfrm>
    </dsp:sp>
    <dsp:sp modelId="{B3382813-FE46-42B4-B341-4850B445C414}">
      <dsp:nvSpPr>
        <dsp:cNvPr id="0" name=""/>
        <dsp:cNvSpPr/>
      </dsp:nvSpPr>
      <dsp:spPr>
        <a:xfrm>
          <a:off x="2018116"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a-ES" sz="1600" b="1" kern="1200" noProof="0" dirty="0"/>
            <a:t>Base de dades </a:t>
          </a:r>
          <a:r>
            <a:rPr lang="ca-ES" sz="1600" kern="1200" noProof="0" dirty="0"/>
            <a:t>d’empreses de restauració col·lectiva gestores de menjadors escolars</a:t>
          </a:r>
        </a:p>
      </dsp:txBody>
      <dsp:txXfrm>
        <a:off x="2060336" y="1385285"/>
        <a:ext cx="1357071" cy="1712944"/>
      </dsp:txXfrm>
    </dsp:sp>
    <dsp:sp modelId="{DAB509A6-AF88-4A75-A88A-EA30149118AC}">
      <dsp:nvSpPr>
        <dsp:cNvPr id="0" name=""/>
        <dsp:cNvSpPr/>
      </dsp:nvSpPr>
      <dsp:spPr>
        <a:xfrm>
          <a:off x="3603779" y="2063010"/>
          <a:ext cx="305600" cy="357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ca-ES" sz="1300" kern="1200"/>
        </a:p>
      </dsp:txBody>
      <dsp:txXfrm>
        <a:off x="3603779" y="2134509"/>
        <a:ext cx="213920" cy="214496"/>
      </dsp:txXfrm>
    </dsp:sp>
    <dsp:sp modelId="{F96C34D3-D381-4A8C-8BAC-72FC96541035}">
      <dsp:nvSpPr>
        <dsp:cNvPr id="0" name=""/>
        <dsp:cNvSpPr/>
      </dsp:nvSpPr>
      <dsp:spPr>
        <a:xfrm>
          <a:off x="4036232"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a-ES" sz="1600" b="1" kern="1200" noProof="0" dirty="0"/>
            <a:t>Base de dades </a:t>
          </a:r>
          <a:r>
            <a:rPr lang="ca-ES" sz="1600" kern="1200" noProof="0" dirty="0"/>
            <a:t>dels productors de productes de proximitat</a:t>
          </a:r>
        </a:p>
      </dsp:txBody>
      <dsp:txXfrm>
        <a:off x="4078452" y="1385285"/>
        <a:ext cx="1357071" cy="1712944"/>
      </dsp:txXfrm>
    </dsp:sp>
    <dsp:sp modelId="{B334EE09-7D4A-4838-A7CB-6CEFACBEC3D8}">
      <dsp:nvSpPr>
        <dsp:cNvPr id="0" name=""/>
        <dsp:cNvSpPr/>
      </dsp:nvSpPr>
      <dsp:spPr>
        <a:xfrm>
          <a:off x="5621895" y="2063010"/>
          <a:ext cx="305600" cy="357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ca-ES" sz="1300" kern="1200"/>
        </a:p>
      </dsp:txBody>
      <dsp:txXfrm>
        <a:off x="5621895" y="2134509"/>
        <a:ext cx="213920" cy="214496"/>
      </dsp:txXfrm>
    </dsp:sp>
    <dsp:sp modelId="{D44335A7-4BDD-4ABD-9731-27A62D88AFB2}">
      <dsp:nvSpPr>
        <dsp:cNvPr id="0" name=""/>
        <dsp:cNvSpPr/>
      </dsp:nvSpPr>
      <dsp:spPr>
        <a:xfrm>
          <a:off x="6054349"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a-ES" sz="1600" b="1" kern="1200" noProof="0" dirty="0"/>
            <a:t>Anàlisi</a:t>
          </a:r>
          <a:r>
            <a:rPr lang="ca-ES" sz="1600" kern="1200" noProof="0" dirty="0"/>
            <a:t> de menús escolars</a:t>
          </a:r>
        </a:p>
      </dsp:txBody>
      <dsp:txXfrm>
        <a:off x="6096569" y="1385285"/>
        <a:ext cx="1357071" cy="1712944"/>
      </dsp:txXfrm>
    </dsp:sp>
    <dsp:sp modelId="{D7D81047-B126-43E2-92D9-313F6DC3B887}">
      <dsp:nvSpPr>
        <dsp:cNvPr id="0" name=""/>
        <dsp:cNvSpPr/>
      </dsp:nvSpPr>
      <dsp:spPr>
        <a:xfrm>
          <a:off x="7640012" y="2063010"/>
          <a:ext cx="305600" cy="357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ca-ES" sz="1300" kern="1200"/>
        </a:p>
      </dsp:txBody>
      <dsp:txXfrm>
        <a:off x="7640012" y="2134509"/>
        <a:ext cx="213920" cy="214496"/>
      </dsp:txXfrm>
    </dsp:sp>
    <dsp:sp modelId="{27383612-CADF-47A8-8209-4839BC40F34E}">
      <dsp:nvSpPr>
        <dsp:cNvPr id="0" name=""/>
        <dsp:cNvSpPr/>
      </dsp:nvSpPr>
      <dsp:spPr>
        <a:xfrm>
          <a:off x="8072465"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ca-ES" sz="1600" b="1" kern="1200" noProof="0" dirty="0"/>
            <a:t>Enquestes</a:t>
          </a:r>
          <a:r>
            <a:rPr lang="ca-ES" sz="1600" kern="1200" noProof="0" dirty="0"/>
            <a:t> a empreses de restauració col·lectiva i productors de productes de proximitat</a:t>
          </a:r>
        </a:p>
      </dsp:txBody>
      <dsp:txXfrm>
        <a:off x="8114685" y="1385285"/>
        <a:ext cx="1357071" cy="1712944"/>
      </dsp:txXfrm>
    </dsp:sp>
    <dsp:sp modelId="{733B9337-EEB3-42B4-8415-82660A71FA1E}">
      <dsp:nvSpPr>
        <dsp:cNvPr id="0" name=""/>
        <dsp:cNvSpPr/>
      </dsp:nvSpPr>
      <dsp:spPr>
        <a:xfrm>
          <a:off x="9658128" y="2063010"/>
          <a:ext cx="305600" cy="35749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ca-ES" sz="1300" kern="1200"/>
        </a:p>
      </dsp:txBody>
      <dsp:txXfrm>
        <a:off x="9658128" y="2134509"/>
        <a:ext cx="213920" cy="214496"/>
      </dsp:txXfrm>
    </dsp:sp>
    <dsp:sp modelId="{1E4DD2CA-329B-48F2-AA62-8E8E9BFA6AEB}">
      <dsp:nvSpPr>
        <dsp:cNvPr id="0" name=""/>
        <dsp:cNvSpPr/>
      </dsp:nvSpPr>
      <dsp:spPr>
        <a:xfrm>
          <a:off x="10090582" y="1343065"/>
          <a:ext cx="1441511" cy="179738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S" sz="1600" b="1" kern="1200" noProof="0"/>
            <a:t>Reunions qualitatives </a:t>
          </a:r>
          <a:r>
            <a:rPr lang="es-ES" sz="1600" kern="1200" noProof="0"/>
            <a:t>amb els licitadors</a:t>
          </a:r>
          <a:endParaRPr lang="ca-ES" sz="1600" kern="1200" noProof="0" dirty="0"/>
        </a:p>
      </dsp:txBody>
      <dsp:txXfrm>
        <a:off x="10132802" y="1385285"/>
        <a:ext cx="1357071" cy="17129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B43F49-E7BD-4225-9FFE-AFC28D85B070}">
      <dsp:nvSpPr>
        <dsp:cNvPr id="0" name=""/>
        <dsp:cNvSpPr/>
      </dsp:nvSpPr>
      <dsp:spPr>
        <a:xfrm>
          <a:off x="0" y="5375"/>
          <a:ext cx="1230240" cy="1131015"/>
        </a:xfrm>
        <a:prstGeom prst="roundRect">
          <a:avLst>
            <a:gd name="adj" fmla="val 10000"/>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Tabulació</a:t>
          </a:r>
          <a:r>
            <a:rPr lang="ca-ES" sz="1000" kern="1200" noProof="0" dirty="0"/>
            <a:t> de les dades dels centres escolars i classificació segons la seva naturalesa</a:t>
          </a:r>
        </a:p>
      </dsp:txBody>
      <dsp:txXfrm>
        <a:off x="33126" y="38501"/>
        <a:ext cx="1163988" cy="1064763"/>
      </dsp:txXfrm>
    </dsp:sp>
    <dsp:sp modelId="{C0B1AB6C-3CFF-4274-B514-0D0FA8C4C860}">
      <dsp:nvSpPr>
        <dsp:cNvPr id="0" name=""/>
        <dsp:cNvSpPr/>
      </dsp:nvSpPr>
      <dsp:spPr>
        <a:xfrm>
          <a:off x="1353264"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1353264" y="479353"/>
        <a:ext cx="182568" cy="183059"/>
      </dsp:txXfrm>
    </dsp:sp>
    <dsp:sp modelId="{B3382813-FE46-42B4-B341-4850B445C414}">
      <dsp:nvSpPr>
        <dsp:cNvPr id="0" name=""/>
        <dsp:cNvSpPr/>
      </dsp:nvSpPr>
      <dsp:spPr>
        <a:xfrm>
          <a:off x="1722337"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d’empreses de restauració col·lectiva gestores de menjadors escolars</a:t>
          </a:r>
        </a:p>
      </dsp:txBody>
      <dsp:txXfrm>
        <a:off x="1755463" y="38501"/>
        <a:ext cx="1163988" cy="1064763"/>
      </dsp:txXfrm>
    </dsp:sp>
    <dsp:sp modelId="{DAB509A6-AF88-4A75-A88A-EA30149118AC}">
      <dsp:nvSpPr>
        <dsp:cNvPr id="0" name=""/>
        <dsp:cNvSpPr/>
      </dsp:nvSpPr>
      <dsp:spPr>
        <a:xfrm>
          <a:off x="3075601"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3075601" y="479353"/>
        <a:ext cx="182568" cy="183059"/>
      </dsp:txXfrm>
    </dsp:sp>
    <dsp:sp modelId="{F96C34D3-D381-4A8C-8BAC-72FC96541035}">
      <dsp:nvSpPr>
        <dsp:cNvPr id="0" name=""/>
        <dsp:cNvSpPr/>
      </dsp:nvSpPr>
      <dsp:spPr>
        <a:xfrm>
          <a:off x="3444674"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Base de dades </a:t>
          </a:r>
          <a:r>
            <a:rPr lang="ca-ES" sz="1000" kern="1200" noProof="0" dirty="0"/>
            <a:t>dels productors de productes de proximitat</a:t>
          </a:r>
        </a:p>
      </dsp:txBody>
      <dsp:txXfrm>
        <a:off x="3477800" y="38501"/>
        <a:ext cx="1163988" cy="1064763"/>
      </dsp:txXfrm>
    </dsp:sp>
    <dsp:sp modelId="{B334EE09-7D4A-4838-A7CB-6CEFACBEC3D8}">
      <dsp:nvSpPr>
        <dsp:cNvPr id="0" name=""/>
        <dsp:cNvSpPr/>
      </dsp:nvSpPr>
      <dsp:spPr>
        <a:xfrm rot="10730">
          <a:off x="4797938" y="421044"/>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4797938" y="481942"/>
        <a:ext cx="182568" cy="183059"/>
      </dsp:txXfrm>
    </dsp:sp>
    <dsp:sp modelId="{D44335A7-4BDD-4ABD-9731-27A62D88AFB2}">
      <dsp:nvSpPr>
        <dsp:cNvPr id="0" name=""/>
        <dsp:cNvSpPr/>
      </dsp:nvSpPr>
      <dsp:spPr>
        <a:xfrm>
          <a:off x="5167011" y="10751"/>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Anàlisi</a:t>
          </a:r>
          <a:r>
            <a:rPr lang="ca-ES" sz="1000" kern="1200" noProof="0" dirty="0"/>
            <a:t> de menús escolars</a:t>
          </a:r>
        </a:p>
      </dsp:txBody>
      <dsp:txXfrm>
        <a:off x="5200137" y="43877"/>
        <a:ext cx="1163988" cy="1064763"/>
      </dsp:txXfrm>
    </dsp:sp>
    <dsp:sp modelId="{D7D81047-B126-43E2-92D9-313F6DC3B887}">
      <dsp:nvSpPr>
        <dsp:cNvPr id="0" name=""/>
        <dsp:cNvSpPr/>
      </dsp:nvSpPr>
      <dsp:spPr>
        <a:xfrm rot="21589270">
          <a:off x="6520275" y="420998"/>
          <a:ext cx="260812"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6520275" y="482140"/>
        <a:ext cx="182568" cy="183059"/>
      </dsp:txXfrm>
    </dsp:sp>
    <dsp:sp modelId="{27383612-CADF-47A8-8209-4839BC40F34E}">
      <dsp:nvSpPr>
        <dsp:cNvPr id="0" name=""/>
        <dsp:cNvSpPr/>
      </dsp:nvSpPr>
      <dsp:spPr>
        <a:xfrm>
          <a:off x="6889348" y="5375"/>
          <a:ext cx="1230240" cy="1131015"/>
        </a:xfrm>
        <a:prstGeom prst="roundRect">
          <a:avLst>
            <a:gd name="adj" fmla="val 10000"/>
          </a:avLst>
        </a:prstGeom>
        <a:solidFill>
          <a:schemeClr val="tx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ca-ES" sz="1000" b="1" kern="1200" noProof="0" dirty="0"/>
            <a:t>Enquestes</a:t>
          </a:r>
          <a:r>
            <a:rPr lang="ca-ES" sz="1000" kern="1200" noProof="0" dirty="0"/>
            <a:t> a empreses de restauració col·lectiva i productors de productes de proximitat</a:t>
          </a:r>
        </a:p>
      </dsp:txBody>
      <dsp:txXfrm>
        <a:off x="6922474" y="38501"/>
        <a:ext cx="1163988" cy="1064763"/>
      </dsp:txXfrm>
    </dsp:sp>
    <dsp:sp modelId="{31EC79C7-5E54-4781-820F-2BF7EABF2BD4}">
      <dsp:nvSpPr>
        <dsp:cNvPr id="0" name=""/>
        <dsp:cNvSpPr/>
      </dsp:nvSpPr>
      <dsp:spPr>
        <a:xfrm>
          <a:off x="8242613" y="418333"/>
          <a:ext cx="260811" cy="30509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ca-ES" sz="800" kern="1200"/>
        </a:p>
      </dsp:txBody>
      <dsp:txXfrm>
        <a:off x="8242613" y="479353"/>
        <a:ext cx="182568" cy="183059"/>
      </dsp:txXfrm>
    </dsp:sp>
    <dsp:sp modelId="{B48B3119-1B84-4F64-A5E4-3B4ADE8EBECD}">
      <dsp:nvSpPr>
        <dsp:cNvPr id="0" name=""/>
        <dsp:cNvSpPr/>
      </dsp:nvSpPr>
      <dsp:spPr>
        <a:xfrm>
          <a:off x="8611685" y="5375"/>
          <a:ext cx="1230240" cy="1131015"/>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noProof="0"/>
            <a:t>Reunions qualitatives amb els licitadors</a:t>
          </a:r>
          <a:endParaRPr lang="ca-ES" sz="1000" kern="1200" noProof="0" dirty="0"/>
        </a:p>
      </dsp:txBody>
      <dsp:txXfrm>
        <a:off x="8644811" y="38501"/>
        <a:ext cx="1163988" cy="106476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idor de capçaler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a-ES"/>
          </a:p>
        </p:txBody>
      </p:sp>
      <p:sp>
        <p:nvSpPr>
          <p:cNvPr id="3" name="Contenidor de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DE0736-727A-449C-9EDD-187F048C8C3D}" type="datetimeFigureOut">
              <a:rPr lang="ca-ES" smtClean="0"/>
              <a:t>29/10/2021</a:t>
            </a:fld>
            <a:endParaRPr lang="ca-ES"/>
          </a:p>
        </p:txBody>
      </p:sp>
      <p:sp>
        <p:nvSpPr>
          <p:cNvPr id="4" name="Contenidor d'imatge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a-ES"/>
          </a:p>
        </p:txBody>
      </p:sp>
      <p:sp>
        <p:nvSpPr>
          <p:cNvPr id="5" name="Contenidor de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p>
        </p:txBody>
      </p:sp>
      <p:sp>
        <p:nvSpPr>
          <p:cNvPr id="6" name="Contenidor de peu de pà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a-ES"/>
          </a:p>
        </p:txBody>
      </p:sp>
      <p:sp>
        <p:nvSpPr>
          <p:cNvPr id="7" name="Conteni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7872B9-5877-49D8-B22D-E9BE699DB613}" type="slidenum">
              <a:rPr lang="ca-ES" smtClean="0"/>
              <a:t>‹Nº›</a:t>
            </a:fld>
            <a:endParaRPr lang="ca-ES"/>
          </a:p>
        </p:txBody>
      </p:sp>
    </p:spTree>
    <p:extLst>
      <p:ext uri="{BB962C8B-B14F-4D97-AF65-F5344CB8AC3E}">
        <p14:creationId xmlns:p14="http://schemas.microsoft.com/office/powerpoint/2010/main" val="208398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imatge de diapositiva 1"/>
          <p:cNvSpPr>
            <a:spLocks noGrp="1" noRot="1" noChangeAspect="1"/>
          </p:cNvSpPr>
          <p:nvPr>
            <p:ph type="sldImg"/>
          </p:nvPr>
        </p:nvSpPr>
        <p:spPr/>
      </p:sp>
      <p:sp>
        <p:nvSpPr>
          <p:cNvPr id="3" name="Contenidor de notes 2"/>
          <p:cNvSpPr>
            <a:spLocks noGrp="1"/>
          </p:cNvSpPr>
          <p:nvPr>
            <p:ph type="body" idx="1"/>
          </p:nvPr>
        </p:nvSpPr>
        <p:spPr/>
        <p:txBody>
          <a:bodyPr/>
          <a:lstStyle/>
          <a:p>
            <a:endParaRPr lang="ca-ES" dirty="0"/>
          </a:p>
        </p:txBody>
      </p:sp>
      <p:sp>
        <p:nvSpPr>
          <p:cNvPr id="4" name="Contenidor de número de diapositiva 3"/>
          <p:cNvSpPr>
            <a:spLocks noGrp="1"/>
          </p:cNvSpPr>
          <p:nvPr>
            <p:ph type="sldNum" sz="quarter" idx="5"/>
          </p:nvPr>
        </p:nvSpPr>
        <p:spPr/>
        <p:txBody>
          <a:bodyPr/>
          <a:lstStyle/>
          <a:p>
            <a:fld id="{1D7872B9-5877-49D8-B22D-E9BE699DB613}" type="slidenum">
              <a:rPr lang="ca-ES" smtClean="0"/>
              <a:t>24</a:t>
            </a:fld>
            <a:endParaRPr lang="ca-ES"/>
          </a:p>
        </p:txBody>
      </p:sp>
    </p:spTree>
    <p:extLst>
      <p:ext uri="{BB962C8B-B14F-4D97-AF65-F5344CB8AC3E}">
        <p14:creationId xmlns:p14="http://schemas.microsoft.com/office/powerpoint/2010/main" val="1001165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ol">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a-ES"/>
              <a:t>Feu clic aquí per editar l'estil</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a-ES"/>
              <a:t>Feu clic aquí per editar l'estil de subtítols del patró</a:t>
            </a:r>
            <a:endParaRPr lang="en-US" dirty="0"/>
          </a:p>
        </p:txBody>
      </p:sp>
      <p:sp>
        <p:nvSpPr>
          <p:cNvPr id="4" name="Date Placeholder 3"/>
          <p:cNvSpPr>
            <a:spLocks noGrp="1"/>
          </p:cNvSpPr>
          <p:nvPr>
            <p:ph type="dt" sz="half" idx="10"/>
          </p:nvPr>
        </p:nvSpPr>
        <p:spPr/>
        <p:txBody>
          <a:bodyPr/>
          <a:lstStyle/>
          <a:p>
            <a:fld id="{5A069CB8-F204-4D06-B913-C5A26A89888A}" type="datetimeFigureOut">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6877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ol i tex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50B6E300-0A13-4A81-945A-7333C271A069}" type="datetimeFigureOut">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014132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ol vertical i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ca-ES"/>
              <a:t>Feu clic aquí per editar l'estil</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34671962-1EA4-46E7-BCB0-F36CE46D1A59}" type="datetimeFigureOut">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68411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ol i object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Content Placeholder 2"/>
          <p:cNvSpPr>
            <a:spLocks noGrp="1"/>
          </p:cNvSpPr>
          <p:nvPr>
            <p:ph idx="1"/>
          </p:nvPr>
        </p:nvSpPr>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10"/>
          </p:nvPr>
        </p:nvSpPr>
        <p:spPr/>
        <p:txBody>
          <a:bodyPr/>
          <a:lstStyle/>
          <a:p>
            <a:fld id="{D30BB376-B19C-488D-ABEB-03C7E6E9E3E0}" type="datetimeFigureOut">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29637A9-119A-49DA-BD12-AAC58B377D80}" type="slidenum">
              <a:rPr lang="en-US" smtClean="0"/>
              <a:t>‹Nº›</a:t>
            </a:fld>
            <a:endParaRPr lang="en-US" dirty="0"/>
          </a:p>
        </p:txBody>
      </p:sp>
    </p:spTree>
    <p:extLst>
      <p:ext uri="{BB962C8B-B14F-4D97-AF65-F5344CB8AC3E}">
        <p14:creationId xmlns:p14="http://schemas.microsoft.com/office/powerpoint/2010/main" val="68009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pçalera de la secció">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a-ES"/>
              <a:t>Feu clic aquí per editar l'estil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a-ES"/>
              <a:t>Feu clic per editar els estils del text del patró</a:t>
            </a:r>
          </a:p>
        </p:txBody>
      </p:sp>
      <p:sp>
        <p:nvSpPr>
          <p:cNvPr id="4" name="Date Placeholder 3"/>
          <p:cNvSpPr>
            <a:spLocks noGrp="1"/>
          </p:cNvSpPr>
          <p:nvPr>
            <p:ph type="dt" sz="half" idx="10"/>
          </p:nvPr>
        </p:nvSpPr>
        <p:spPr/>
        <p:txBody>
          <a:bodyPr/>
          <a:lstStyle/>
          <a:p>
            <a:fld id="{486F077B-A50F-4D64-8574-E2D6A98A5553}" type="datetimeFigureOut">
              <a:rPr lang="en-US" smtClean="0"/>
              <a:t>10/29/2021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80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cte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a-ES"/>
              <a:t>Feu clic aquí per editar l'estil</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Date Placeholder 4"/>
          <p:cNvSpPr>
            <a:spLocks noGrp="1"/>
          </p:cNvSpPr>
          <p:nvPr>
            <p:ph type="dt" sz="half" idx="10"/>
          </p:nvPr>
        </p:nvSpPr>
        <p:spPr/>
        <p:txBody>
          <a:bodyPr/>
          <a:lstStyle/>
          <a:p>
            <a:fld id="{7D9E2A62-1983-43A1-A163-D8AA46534C80}" type="datetimeFigureOut">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27384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a-ES"/>
              <a:t>Feu clic aquí per editar l'estil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4" name="Content Placeholder 3"/>
          <p:cNvSpPr>
            <a:spLocks noGrp="1"/>
          </p:cNvSpPr>
          <p:nvPr>
            <p:ph sz="half" idx="2"/>
          </p:nvPr>
        </p:nvSpPr>
        <p:spPr>
          <a:xfrm>
            <a:off x="1097280" y="2582334"/>
            <a:ext cx="4937760" cy="3378200"/>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a-ES"/>
              <a:t>Feu clic per editar els estils del text del patró</a:t>
            </a:r>
          </a:p>
        </p:txBody>
      </p:sp>
      <p:sp>
        <p:nvSpPr>
          <p:cNvPr id="6" name="Content Placeholder 5"/>
          <p:cNvSpPr>
            <a:spLocks noGrp="1"/>
          </p:cNvSpPr>
          <p:nvPr>
            <p:ph sz="quarter" idx="4"/>
          </p:nvPr>
        </p:nvSpPr>
        <p:spPr>
          <a:xfrm>
            <a:off x="6217920" y="2582334"/>
            <a:ext cx="4937760" cy="3378200"/>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7" name="Date Placeholder 6"/>
          <p:cNvSpPr>
            <a:spLocks noGrp="1"/>
          </p:cNvSpPr>
          <p:nvPr>
            <p:ph type="dt" sz="half" idx="10"/>
          </p:nvPr>
        </p:nvSpPr>
        <p:spPr/>
        <p:txBody>
          <a:bodyPr/>
          <a:lstStyle/>
          <a:p>
            <a:fld id="{898F3E3B-34E3-4345-B2A1-994B83598A9C}" type="datetimeFigureOut">
              <a:rPr lang="en-US" smtClean="0"/>
              <a:t>10/29/2021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213007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omés títo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a-ES"/>
              <a:t>Feu clic aquí per editar l'estil</a:t>
            </a:r>
            <a:endParaRPr lang="en-US" dirty="0"/>
          </a:p>
        </p:txBody>
      </p:sp>
      <p:sp>
        <p:nvSpPr>
          <p:cNvPr id="3" name="Date Placeholder 2"/>
          <p:cNvSpPr>
            <a:spLocks noGrp="1"/>
          </p:cNvSpPr>
          <p:nvPr>
            <p:ph type="dt" sz="half" idx="10"/>
          </p:nvPr>
        </p:nvSpPr>
        <p:spPr/>
        <p:txBody>
          <a:bodyPr/>
          <a:lstStyle/>
          <a:p>
            <a:fld id="{FD816C96-82A1-4D77-8ADA-627AC6FE3D65}" type="datetimeFigureOut">
              <a:rPr lang="en-US" smtClean="0"/>
              <a:t>10/29/2021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667005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D102C1E-28F2-47E9-802D-339E64E2F920}" type="datetimeFigureOut">
              <a:rPr lang="en-US" smtClean="0"/>
              <a:t>10/29/2021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2895238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ingut amb llegenda">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a-ES"/>
              <a:t>Feu clic aquí per editar l'estil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Feu clic per editar els estils del text del patró</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4271A48-F18A-45B3-BC05-1E27DA3F88AF}" type="datetimeFigureOut">
              <a:rPr lang="en-US" smtClean="0"/>
              <a:t>10/29/2021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456530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tge amb llegenda">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ca-ES"/>
              <a:t>Feu clic aquí per editar l'estil</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a-ES" dirty="0"/>
              <a:t>Feu clic a la icona per afegir una imatge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a-ES"/>
              <a:t>Feu clic per editar els estils del text del patró</a:t>
            </a:r>
          </a:p>
        </p:txBody>
      </p:sp>
      <p:sp>
        <p:nvSpPr>
          <p:cNvPr id="5" name="Date Placeholder 4"/>
          <p:cNvSpPr>
            <a:spLocks noGrp="1"/>
          </p:cNvSpPr>
          <p:nvPr>
            <p:ph type="dt" sz="half" idx="10"/>
          </p:nvPr>
        </p:nvSpPr>
        <p:spPr/>
        <p:txBody>
          <a:bodyPr/>
          <a:lstStyle/>
          <a:p>
            <a:fld id="{65B747F8-9654-4282-85D2-65F41AAE7A75}" type="datetimeFigureOut">
              <a:rPr lang="en-US" smtClean="0"/>
              <a:t>10/29/2021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569682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a-ES"/>
              <a:t>Feu clic aquí per editar l'estil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a-ES"/>
              <a:t>Feu clic per editar els estils del text del patró</a:t>
            </a:r>
          </a:p>
          <a:p>
            <a:pPr lvl="1"/>
            <a:r>
              <a:rPr lang="ca-ES"/>
              <a:t>Segon nivell</a:t>
            </a:r>
          </a:p>
          <a:p>
            <a:pPr lvl="2"/>
            <a:r>
              <a:rPr lang="ca-ES"/>
              <a:t>Tercer nivell</a:t>
            </a:r>
          </a:p>
          <a:p>
            <a:pPr lvl="3"/>
            <a:r>
              <a:rPr lang="ca-ES"/>
              <a:t>Quart nivell</a:t>
            </a:r>
          </a:p>
          <a:p>
            <a:pPr lvl="4"/>
            <a:r>
              <a:rPr lang="ca-ES"/>
              <a:t>Cinquè nivell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5DC5B261-8843-42D1-AAFC-05E20E2D9B97}" type="datetimeFigureOut">
              <a:rPr lang="en-US" smtClean="0"/>
              <a:t>10/29/2021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5165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diagramLayout" Target="../diagrams/layout3.xml"/><Relationship Id="rId7" Type="http://schemas.openxmlformats.org/officeDocument/2006/relationships/image" Target="../media/image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1.svg"/><Relationship Id="rId7" Type="http://schemas.openxmlformats.org/officeDocument/2006/relationships/diagramQuickStyle" Target="../diagrams/quickStyle4.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2.png"/><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4.svg"/><Relationship Id="rId7" Type="http://schemas.openxmlformats.org/officeDocument/2006/relationships/diagramQuickStyle" Target="../diagrams/quickStyle5.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5.png"/><Relationship Id="rId9" Type="http://schemas.microsoft.com/office/2007/relationships/diagramDrawing" Target="../diagrams/drawing5.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8.xml"/><Relationship Id="rId7" Type="http://schemas.openxmlformats.org/officeDocument/2006/relationships/image" Target="../media/image20.png"/><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image" Target="../media/image21.svg"/><Relationship Id="rId3" Type="http://schemas.openxmlformats.org/officeDocument/2006/relationships/image" Target="../media/image29.png"/><Relationship Id="rId7" Type="http://schemas.openxmlformats.org/officeDocument/2006/relationships/diagramData" Target="../diagrams/data9.xml"/><Relationship Id="rId12" Type="http://schemas.openxmlformats.org/officeDocument/2006/relationships/image" Target="../media/image20.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microsoft.com/office/2007/relationships/diagramDrawing" Target="../diagrams/drawing9.xml"/><Relationship Id="rId5" Type="http://schemas.openxmlformats.org/officeDocument/2006/relationships/image" Target="../media/image31.png"/><Relationship Id="rId10" Type="http://schemas.openxmlformats.org/officeDocument/2006/relationships/diagramColors" Target="../diagrams/colors9.xml"/><Relationship Id="rId4" Type="http://schemas.openxmlformats.org/officeDocument/2006/relationships/image" Target="../media/image30.png"/><Relationship Id="rId9" Type="http://schemas.openxmlformats.org/officeDocument/2006/relationships/diagramQuickStyle" Target="../diagrams/quickStyle9.xml"/></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diagramLayout" Target="../diagrams/layout10.xml"/><Relationship Id="rId7" Type="http://schemas.openxmlformats.org/officeDocument/2006/relationships/image" Target="../media/image33.png"/><Relationship Id="rId2" Type="http://schemas.openxmlformats.org/officeDocument/2006/relationships/diagramData" Target="../diagrams/data10.xml"/><Relationship Id="rId1" Type="http://schemas.openxmlformats.org/officeDocument/2006/relationships/slideLayout" Target="../slideLayouts/slideLayout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escolaelvapor.blogspot.com/p/blocs-escola.html" TargetMode="External"/><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URR78BJx-D7x4GsEHDPqcv5yqGyOTyR9&amp;ll=41.92770808771641%2C0.4354330506154991&amp;z=8"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ukCqukjeYd9QjahIamM15TuYZOoQRSn0&amp;ll=41.49102644366691%2C0.08982902301102325&amp;z=8"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0.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LzBnOTf_DmrJZjRGXZNcb_SHUNsux-EJ&amp;ll=41.11967035197836%2C1.1071303324500903&amp;z=9"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1CsMZPbRJsw1UhYFasJrogjFaV3-jOK2&amp;ll=42.03293016922097%2C2.528369377118267&amp;z=9"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2.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vN03Q-dzVB4Ult0-7G0bnwsbB4jUQlt-&amp;ll=41.47934091194921%2C1.8987968630516283&amp;z=10"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WT7BKWCgVSs_zsKkeX9NwJDnFOeUCgDI&amp;ll=41.421102809994245%2C1.582774708949044&amp;z=10"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E34tXmJpuUfrvZOng0zkHAKFOFeIKk77&amp;ll=41.8561860480837%2C1.9523059522956165&amp;z=9"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0tacfpK-QBgZMKHT_v-Fb_rpQ3gcqpGs&amp;ll=41.42054743359697%2C2.156397467579465&amp;z=12"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vDXtKx0KOBEJ_iyxK3vE8Jw3340gAUgH&amp;ll=41.598786901900596%2C2.1633035140334878&amp;z=10"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7.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s://www.google.com/maps/d/u/2/edit?hl=ca&amp;mid=1QrKTDrjyT5AVFEu-rswwWoVZhtqeAuMa&amp;ll=41.571446585993016%2C2.077207650325512&amp;z=11"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1.svg"/><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F082D00D-9627-4713-AA81-180325E1114F}"/>
              </a:ext>
            </a:extLst>
          </p:cNvPr>
          <p:cNvSpPr>
            <a:spLocks noGrp="1"/>
          </p:cNvSpPr>
          <p:nvPr>
            <p:ph type="ctrTitle"/>
          </p:nvPr>
        </p:nvSpPr>
        <p:spPr>
          <a:xfrm>
            <a:off x="1100051" y="1456196"/>
            <a:ext cx="10058400" cy="2478557"/>
          </a:xfrm>
        </p:spPr>
        <p:txBody>
          <a:bodyPr>
            <a:noAutofit/>
          </a:bodyPr>
          <a:lstStyle/>
          <a:p>
            <a:r>
              <a:rPr lang="ca-ES" sz="6600" dirty="0">
                <a:latin typeface="Arial" panose="020B0604020202020204" pitchFamily="34" charset="0"/>
                <a:cs typeface="Arial" panose="020B0604020202020204" pitchFamily="34" charset="0"/>
              </a:rPr>
              <a:t>“La Llotja de Productes de Proximitat”</a:t>
            </a:r>
          </a:p>
        </p:txBody>
      </p:sp>
      <p:sp>
        <p:nvSpPr>
          <p:cNvPr id="3" name="Subtítol 2">
            <a:extLst>
              <a:ext uri="{FF2B5EF4-FFF2-40B4-BE49-F238E27FC236}">
                <a16:creationId xmlns:a16="http://schemas.microsoft.com/office/drawing/2014/main" id="{6372FBB5-FFBA-4DE5-926C-924E8F0525A5}"/>
              </a:ext>
            </a:extLst>
          </p:cNvPr>
          <p:cNvSpPr>
            <a:spLocks noGrp="1"/>
          </p:cNvSpPr>
          <p:nvPr>
            <p:ph type="subTitle" idx="1"/>
          </p:nvPr>
        </p:nvSpPr>
        <p:spPr/>
        <p:txBody>
          <a:bodyPr/>
          <a:lstStyle/>
          <a:p>
            <a:r>
              <a:rPr lang="ca-ES" dirty="0">
                <a:solidFill>
                  <a:schemeClr val="accent1"/>
                </a:solidFill>
                <a:latin typeface="Arial" panose="020B0604020202020204" pitchFamily="34" charset="0"/>
                <a:cs typeface="Arial" panose="020B0604020202020204" pitchFamily="34" charset="0"/>
              </a:rPr>
              <a:t>diagnosi de l’oferta i la demanda dels menjadors escolars AMB LICITACIÓ PÚBLICA</a:t>
            </a:r>
          </a:p>
        </p:txBody>
      </p:sp>
      <p:sp>
        <p:nvSpPr>
          <p:cNvPr id="5" name="QuadreDeText 4">
            <a:extLst>
              <a:ext uri="{FF2B5EF4-FFF2-40B4-BE49-F238E27FC236}">
                <a16:creationId xmlns:a16="http://schemas.microsoft.com/office/drawing/2014/main" id="{6E2102D3-D2B1-4206-AB75-D12EB4D8D5B5}"/>
              </a:ext>
            </a:extLst>
          </p:cNvPr>
          <p:cNvSpPr txBox="1"/>
          <p:nvPr/>
        </p:nvSpPr>
        <p:spPr>
          <a:xfrm>
            <a:off x="1097279" y="1074713"/>
            <a:ext cx="3119613" cy="369332"/>
          </a:xfrm>
          <a:prstGeom prst="rect">
            <a:avLst/>
          </a:prstGeom>
          <a:noFill/>
        </p:spPr>
        <p:txBody>
          <a:bodyPr wrap="square">
            <a:spAutoFit/>
          </a:bodyPr>
          <a:lstStyle/>
          <a:p>
            <a:r>
              <a:rPr lang="ca-ES" dirty="0">
                <a:solidFill>
                  <a:schemeClr val="accent1"/>
                </a:solidFill>
                <a:latin typeface="Arial" panose="020B0604020202020204" pitchFamily="34" charset="0"/>
                <a:cs typeface="Arial" panose="020B0604020202020204" pitchFamily="34" charset="0"/>
              </a:rPr>
              <a:t>MEMÒRIA JUSTIFICATIVA </a:t>
            </a:r>
          </a:p>
        </p:txBody>
      </p:sp>
      <p:pic>
        <p:nvPicPr>
          <p:cNvPr id="6" name="image1.png">
            <a:extLst>
              <a:ext uri="{FF2B5EF4-FFF2-40B4-BE49-F238E27FC236}">
                <a16:creationId xmlns:a16="http://schemas.microsoft.com/office/drawing/2014/main" id="{0CC5993B-0A91-4130-9CF8-C719398C5887}"/>
              </a:ext>
            </a:extLst>
          </p:cNvPr>
          <p:cNvPicPr/>
          <p:nvPr/>
        </p:nvPicPr>
        <p:blipFill>
          <a:blip r:embed="rId2" cstate="print"/>
          <a:stretch>
            <a:fillRect/>
          </a:stretch>
        </p:blipFill>
        <p:spPr>
          <a:xfrm>
            <a:off x="7497464" y="5400518"/>
            <a:ext cx="1871345" cy="657225"/>
          </a:xfrm>
          <a:prstGeom prst="rect">
            <a:avLst/>
          </a:prstGeom>
        </p:spPr>
      </p:pic>
      <p:pic>
        <p:nvPicPr>
          <p:cNvPr id="7" name="image3.jpeg">
            <a:extLst>
              <a:ext uri="{FF2B5EF4-FFF2-40B4-BE49-F238E27FC236}">
                <a16:creationId xmlns:a16="http://schemas.microsoft.com/office/drawing/2014/main" id="{6C74CD3D-5776-4CA3-B8D4-8FEFDA83FA02}"/>
              </a:ext>
            </a:extLst>
          </p:cNvPr>
          <p:cNvPicPr/>
          <p:nvPr/>
        </p:nvPicPr>
        <p:blipFill>
          <a:blip r:embed="rId3" cstate="print"/>
          <a:stretch>
            <a:fillRect/>
          </a:stretch>
        </p:blipFill>
        <p:spPr>
          <a:xfrm>
            <a:off x="9588500" y="5497356"/>
            <a:ext cx="1567180" cy="463550"/>
          </a:xfrm>
          <a:prstGeom prst="rect">
            <a:avLst/>
          </a:prstGeom>
        </p:spPr>
      </p:pic>
      <p:sp>
        <p:nvSpPr>
          <p:cNvPr id="9" name="QuadreDeText 8">
            <a:extLst>
              <a:ext uri="{FF2B5EF4-FFF2-40B4-BE49-F238E27FC236}">
                <a16:creationId xmlns:a16="http://schemas.microsoft.com/office/drawing/2014/main" id="{A4B826B8-7A83-4911-8216-08EE389591AE}"/>
              </a:ext>
            </a:extLst>
          </p:cNvPr>
          <p:cNvSpPr txBox="1"/>
          <p:nvPr/>
        </p:nvSpPr>
        <p:spPr>
          <a:xfrm>
            <a:off x="1159646" y="5219118"/>
            <a:ext cx="4907132" cy="1138773"/>
          </a:xfrm>
          <a:prstGeom prst="rect">
            <a:avLst/>
          </a:prstGeom>
          <a:noFill/>
        </p:spPr>
        <p:txBody>
          <a:bodyPr wrap="square">
            <a:spAutoFit/>
          </a:bodyPr>
          <a:lstStyle/>
          <a:p>
            <a:pPr>
              <a:spcAft>
                <a:spcPts val="800"/>
              </a:spcAft>
            </a:pPr>
            <a:r>
              <a:rPr lang="ca-ES" sz="1200" dirty="0">
                <a:effectLst/>
                <a:latin typeface="Arial" panose="020B0604020202020204" pitchFamily="34" charset="0"/>
                <a:ea typeface="Calibri" panose="020F0502020204030204" pitchFamily="34" charset="0"/>
                <a:cs typeface="Times New Roman" panose="02020603050405020304" pitchFamily="18" charset="0"/>
              </a:rPr>
              <a:t>Unitat promotora : Servei de Promoció de la Qualitat Agroalimentària</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a-ES" sz="1200" dirty="0">
                <a:effectLst/>
                <a:latin typeface="Arial" panose="020B0604020202020204" pitchFamily="34" charset="0"/>
                <a:ea typeface="Calibri" panose="020F0502020204030204" pitchFamily="34" charset="0"/>
                <a:cs typeface="Times New Roman" panose="02020603050405020304" pitchFamily="18" charset="0"/>
              </a:rPr>
              <a:t>Expedient: AG-2021-623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a-ES" sz="1200" dirty="0">
                <a:effectLst/>
                <a:latin typeface="Arial" panose="020B0604020202020204" pitchFamily="34" charset="0"/>
                <a:ea typeface="Calibri" panose="020F0502020204030204" pitchFamily="34" charset="0"/>
                <a:cs typeface="Times New Roman" panose="02020603050405020304" pitchFamily="18" charset="0"/>
              </a:rPr>
              <a:t>Número de reserva: A550110177</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ca-ES" sz="1200" dirty="0">
                <a:effectLst/>
                <a:latin typeface="Arial" panose="020B0604020202020204" pitchFamily="34" charset="0"/>
                <a:ea typeface="Calibri" panose="020F0502020204030204" pitchFamily="34" charset="0"/>
                <a:cs typeface="Times New Roman" panose="02020603050405020304" pitchFamily="18" charset="0"/>
              </a:rPr>
              <a:t>Data d’execució: 23/06/2021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4978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026320" y="2030083"/>
            <a:ext cx="8680147" cy="965970"/>
          </a:xfrm>
          <a:prstGeom prst="rect">
            <a:avLst/>
          </a:prstGeom>
          <a:noFill/>
        </p:spPr>
        <p:txBody>
          <a:bodyPr wrap="square">
            <a:spAutoFit/>
          </a:bodyPr>
          <a:lstStyle/>
          <a:p>
            <a:pPr algn="ctr">
              <a:lnSpc>
                <a:spcPct val="150000"/>
              </a:lnSpc>
              <a:tabLst>
                <a:tab pos="1988185" algn="l"/>
              </a:tabLst>
            </a:pPr>
            <a:r>
              <a:rPr lang="ca-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TABULACIÓ DE LES DADES DELS CENTRES ESCOLARS DE CATALUNYA AMB MENJADOR ESCOLAR</a:t>
            </a:r>
            <a:endParaRPr lang="ca-ES" dirty="0">
              <a:solidFill>
                <a:schemeClr val="accent2"/>
              </a:solidFill>
              <a:effectLst/>
              <a:latin typeface="Arial" panose="020B0604020202020204" pitchFamily="34" charset="0"/>
              <a:ea typeface="Arial" panose="020B0604020202020204" pitchFamily="34" charset="0"/>
            </a:endParaRPr>
          </a:p>
        </p:txBody>
      </p:sp>
      <p:sp>
        <p:nvSpPr>
          <p:cNvPr id="6" name="QuadreDeText 5">
            <a:extLst>
              <a:ext uri="{FF2B5EF4-FFF2-40B4-BE49-F238E27FC236}">
                <a16:creationId xmlns:a16="http://schemas.microsoft.com/office/drawing/2014/main" id="{BC446D10-B195-4E66-AA63-D1A21022D874}"/>
              </a:ext>
            </a:extLst>
          </p:cNvPr>
          <p:cNvSpPr txBox="1"/>
          <p:nvPr/>
        </p:nvSpPr>
        <p:spPr>
          <a:xfrm>
            <a:off x="1332755" y="3171850"/>
            <a:ext cx="10067278" cy="2960875"/>
          </a:xfrm>
          <a:prstGeom prst="rect">
            <a:avLst/>
          </a:prstGeom>
          <a:noFill/>
        </p:spPr>
        <p:txBody>
          <a:bodyPr wrap="square">
            <a:spAutoFit/>
          </a:bodyPr>
          <a:lstStyle/>
          <a:p>
            <a:pPr marL="342900" lvl="0" indent="-342900" algn="just">
              <a:lnSpc>
                <a:spcPct val="150000"/>
              </a:lnSpc>
              <a:buFont typeface="Symbol" panose="05050102010706020507" pitchFamily="18" charset="2"/>
              <a:buChar char=""/>
              <a:tabLst>
                <a:tab pos="1988185" algn="l"/>
              </a:tabLst>
            </a:pPr>
            <a:r>
              <a:rPr lang="ca-ES" sz="1400" dirty="0">
                <a:effectLst/>
                <a:latin typeface="Arial" panose="020B0604020202020204" pitchFamily="34" charset="0"/>
                <a:ea typeface="Arial" panose="020B0604020202020204" pitchFamily="34" charset="0"/>
              </a:rPr>
              <a:t>Disposició de les dades del Departament d’Educació.</a:t>
            </a:r>
          </a:p>
          <a:p>
            <a:pPr marL="342900" lvl="0" indent="-342900" algn="just">
              <a:lnSpc>
                <a:spcPct val="150000"/>
              </a:lnSpc>
              <a:buFont typeface="Symbol" panose="05050102010706020507" pitchFamily="18" charset="2"/>
              <a:buChar char=""/>
              <a:tabLst>
                <a:tab pos="1988185" algn="l"/>
              </a:tabLst>
            </a:pPr>
            <a:r>
              <a:rPr lang="ca-ES" sz="1400" dirty="0">
                <a:latin typeface="Arial" panose="020B0604020202020204" pitchFamily="34" charset="0"/>
                <a:ea typeface="Arial" panose="020B0604020202020204" pitchFamily="34" charset="0"/>
              </a:rPr>
              <a:t>Selecció dels centres que disposen de servei de menjador escolar.</a:t>
            </a:r>
            <a:endParaRPr lang="ca-ES" sz="1200" dirty="0">
              <a:effectLst/>
              <a:latin typeface="Arial" panose="020B0604020202020204" pitchFamily="34" charset="0"/>
              <a:ea typeface="Arial" panose="020B0604020202020204" pitchFamily="34" charset="0"/>
            </a:endParaRPr>
          </a:p>
          <a:p>
            <a:pPr marL="342900" indent="-342900" algn="just">
              <a:lnSpc>
                <a:spcPct val="150000"/>
              </a:lnSpc>
              <a:buFont typeface="Symbol" panose="05050102010706020507" pitchFamily="18" charset="2"/>
              <a:buChar char=""/>
              <a:tabLst>
                <a:tab pos="1988185" algn="l"/>
              </a:tabLst>
            </a:pPr>
            <a:r>
              <a:rPr lang="ca-ES" sz="1400" dirty="0">
                <a:effectLst/>
                <a:latin typeface="Arial" panose="020B0604020202020204" pitchFamily="34" charset="0"/>
                <a:ea typeface="Arial" panose="020B0604020202020204" pitchFamily="34" charset="0"/>
              </a:rPr>
              <a:t>Tractament, correcció i validació </a:t>
            </a:r>
            <a:r>
              <a:rPr lang="ca-ES" sz="1400" dirty="0">
                <a:latin typeface="Arial" panose="020B0604020202020204" pitchFamily="34" charset="0"/>
                <a:ea typeface="Arial" panose="020B0604020202020204" pitchFamily="34" charset="0"/>
              </a:rPr>
              <a:t>de les dades: </a:t>
            </a:r>
            <a:r>
              <a:rPr lang="ca-ES" sz="1400" dirty="0">
                <a:effectLst/>
                <a:latin typeface="Arial" panose="020B0604020202020204" pitchFamily="34" charset="0"/>
                <a:ea typeface="Arial" panose="020B0604020202020204" pitchFamily="34" charset="0"/>
              </a:rPr>
              <a:t>4558 centres d’ensenyament (nom, adreça, naturalesa i</a:t>
            </a:r>
            <a:r>
              <a:rPr lang="ca-ES" sz="1400" b="1" dirty="0">
                <a:effectLst/>
                <a:latin typeface="Arial" panose="020B0604020202020204" pitchFamily="34" charset="0"/>
                <a:ea typeface="Arial" panose="020B0604020202020204" pitchFamily="34" charset="0"/>
              </a:rPr>
              <a:t> servei de menjador</a:t>
            </a:r>
            <a:r>
              <a:rPr lang="ca-ES" sz="1400" dirty="0">
                <a:effectLst/>
                <a:latin typeface="Arial" panose="020B0604020202020204" pitchFamily="34" charset="0"/>
                <a:ea typeface="Arial" panose="020B0604020202020204" pitchFamily="34" charset="0"/>
              </a:rPr>
              <a:t>) Extreure les dades de geolocalització de cadascun dels centres i classificar-los segons delegació i naturalesa (1887 centres públics i 1133 privats/concertats de la província de Barcelona; 462 i 99 de la província de Girona; 477 i 97 de la província de Tarragona i </a:t>
            </a:r>
            <a:r>
              <a:rPr lang="ca-ES" sz="1400" dirty="0">
                <a:latin typeface="Arial" panose="020B0604020202020204" pitchFamily="34" charset="0"/>
                <a:ea typeface="Arial" panose="020B0604020202020204" pitchFamily="34" charset="0"/>
              </a:rPr>
              <a:t>354</a:t>
            </a:r>
            <a:r>
              <a:rPr lang="ca-ES" sz="1400" dirty="0">
                <a:effectLst/>
                <a:latin typeface="Arial" panose="020B0604020202020204" pitchFamily="34" charset="0"/>
                <a:ea typeface="Arial" panose="020B0604020202020204" pitchFamily="34" charset="0"/>
              </a:rPr>
              <a:t> i </a:t>
            </a:r>
            <a:r>
              <a:rPr lang="ca-ES" sz="1400" dirty="0">
                <a:latin typeface="Arial" panose="020B0604020202020204" pitchFamily="34" charset="0"/>
                <a:ea typeface="Arial" panose="020B0604020202020204" pitchFamily="34" charset="0"/>
              </a:rPr>
              <a:t>49</a:t>
            </a:r>
            <a:r>
              <a:rPr lang="ca-ES" sz="1400" dirty="0">
                <a:effectLst/>
                <a:latin typeface="Arial" panose="020B0604020202020204" pitchFamily="34" charset="0"/>
                <a:ea typeface="Arial" panose="020B0604020202020204" pitchFamily="34" charset="0"/>
              </a:rPr>
              <a:t> de la província de Lleida respectivament). </a:t>
            </a:r>
            <a:endParaRPr lang="ca-ES" sz="1200" dirty="0">
              <a:effectLst/>
              <a:latin typeface="Arial" panose="020B0604020202020204" pitchFamily="34" charset="0"/>
              <a:ea typeface="Arial" panose="020B0604020202020204" pitchFamily="34" charset="0"/>
            </a:endParaRPr>
          </a:p>
          <a:p>
            <a:pPr marL="342900" lvl="0" indent="-342900" algn="just">
              <a:lnSpc>
                <a:spcPct val="150000"/>
              </a:lnSpc>
              <a:buFont typeface="Symbol" panose="05050102010706020507" pitchFamily="18" charset="2"/>
              <a:buChar char=""/>
              <a:tabLst>
                <a:tab pos="1988185" algn="l"/>
              </a:tabLst>
            </a:pPr>
            <a:r>
              <a:rPr lang="ca-ES" sz="1400" dirty="0">
                <a:effectLst/>
                <a:latin typeface="Arial" panose="020B0604020202020204" pitchFamily="34" charset="0"/>
                <a:ea typeface="Arial" panose="020B0604020202020204" pitchFamily="34" charset="0"/>
              </a:rPr>
              <a:t>Geolocalització en un mapa de </a:t>
            </a:r>
            <a:r>
              <a:rPr lang="ca-ES" sz="1400" dirty="0" err="1">
                <a:effectLst/>
                <a:latin typeface="Arial" panose="020B0604020202020204" pitchFamily="34" charset="0"/>
                <a:ea typeface="Arial" panose="020B0604020202020204" pitchFamily="34" charset="0"/>
              </a:rPr>
              <a:t>Google</a:t>
            </a:r>
            <a:r>
              <a:rPr lang="ca-ES" sz="1400" dirty="0">
                <a:effectLst/>
                <a:latin typeface="Arial" panose="020B0604020202020204" pitchFamily="34" charset="0"/>
                <a:ea typeface="Arial" panose="020B0604020202020204" pitchFamily="34" charset="0"/>
              </a:rPr>
              <a:t> </a:t>
            </a:r>
            <a:r>
              <a:rPr lang="ca-ES" sz="1400" dirty="0" err="1">
                <a:effectLst/>
                <a:latin typeface="Arial" panose="020B0604020202020204" pitchFamily="34" charset="0"/>
                <a:ea typeface="Arial" panose="020B0604020202020204" pitchFamily="34" charset="0"/>
              </a:rPr>
              <a:t>Maps</a:t>
            </a:r>
            <a:r>
              <a:rPr lang="ca-ES" sz="1400" dirty="0">
                <a:effectLst/>
                <a:latin typeface="Arial" panose="020B0604020202020204" pitchFamily="34" charset="0"/>
                <a:ea typeface="Arial" panose="020B0604020202020204" pitchFamily="34" charset="0"/>
              </a:rPr>
              <a:t> per delegacions i naturalesa .  </a:t>
            </a:r>
            <a:endParaRPr lang="ca-ES" sz="1200" dirty="0">
              <a:effectLst/>
              <a:latin typeface="Arial" panose="020B0604020202020204" pitchFamily="34" charset="0"/>
              <a:ea typeface="Arial" panose="020B0604020202020204" pitchFamily="34" charset="0"/>
            </a:endParaRPr>
          </a:p>
          <a:p>
            <a:pPr marL="342900" lvl="0" indent="-342900" algn="just">
              <a:lnSpc>
                <a:spcPct val="150000"/>
              </a:lnSpc>
              <a:buFont typeface="Symbol" panose="05050102010706020507" pitchFamily="18" charset="2"/>
              <a:buChar char=""/>
              <a:tabLst>
                <a:tab pos="1988185" algn="l"/>
              </a:tabLst>
            </a:pPr>
            <a:r>
              <a:rPr lang="ca-ES" sz="1400" dirty="0">
                <a:effectLst/>
                <a:latin typeface="Arial" panose="020B0604020202020204" pitchFamily="34" charset="0"/>
                <a:ea typeface="Arial" panose="020B0604020202020204" pitchFamily="34" charset="0"/>
              </a:rPr>
              <a:t>S’estudien diferents opcions de mapes compatibles amb els formats utilitzats per la Generalitat: </a:t>
            </a:r>
            <a:r>
              <a:rPr lang="ca-ES" sz="1400" dirty="0" err="1">
                <a:effectLst/>
                <a:latin typeface="Arial" panose="020B0604020202020204" pitchFamily="34" charset="0"/>
                <a:ea typeface="Arial" panose="020B0604020202020204" pitchFamily="34" charset="0"/>
              </a:rPr>
              <a:t>Mapbox</a:t>
            </a:r>
            <a:r>
              <a:rPr lang="ca-ES" sz="1400" dirty="0">
                <a:effectLst/>
                <a:latin typeface="Arial" panose="020B0604020202020204" pitchFamily="34" charset="0"/>
                <a:ea typeface="Arial" panose="020B0604020202020204" pitchFamily="34" charset="0"/>
              </a:rPr>
              <a:t> i </a:t>
            </a:r>
            <a:r>
              <a:rPr lang="ca-ES" sz="1400" dirty="0" err="1">
                <a:effectLst/>
                <a:latin typeface="Arial" panose="020B0604020202020204" pitchFamily="34" charset="0"/>
                <a:ea typeface="Arial" panose="020B0604020202020204" pitchFamily="34" charset="0"/>
              </a:rPr>
              <a:t>Instamaps</a:t>
            </a:r>
            <a:r>
              <a:rPr lang="ca-ES" sz="1400" dirty="0">
                <a:effectLst/>
                <a:latin typeface="Arial" panose="020B0604020202020204" pitchFamily="34" charset="0"/>
                <a:ea typeface="Arial" panose="020B0604020202020204" pitchFamily="34" charset="0"/>
              </a:rPr>
              <a:t>, però aquests formats presenten dificultat d’adequació amb la feina ja realitzada. </a:t>
            </a:r>
          </a:p>
        </p:txBody>
      </p:sp>
      <p:graphicFrame>
        <p:nvGraphicFramePr>
          <p:cNvPr id="7" name="Contenidor de contingut 3">
            <a:extLst>
              <a:ext uri="{FF2B5EF4-FFF2-40B4-BE49-F238E27FC236}">
                <a16:creationId xmlns:a16="http://schemas.microsoft.com/office/drawing/2014/main" id="{5151146C-9F01-40D1-A35E-1A3B95B4FDB1}"/>
              </a:ext>
            </a:extLst>
          </p:cNvPr>
          <p:cNvGraphicFramePr>
            <a:graphicFrameLocks/>
          </p:cNvGraphicFramePr>
          <p:nvPr>
            <p:extLst>
              <p:ext uri="{D42A27DB-BD31-4B8C-83A1-F6EECF244321}">
                <p14:modId xmlns:p14="http://schemas.microsoft.com/office/powerpoint/2010/main" val="2320158250"/>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Gràfic 7" descr="Badge 1 with solid fill">
            <a:extLst>
              <a:ext uri="{FF2B5EF4-FFF2-40B4-BE49-F238E27FC236}">
                <a16:creationId xmlns:a16="http://schemas.microsoft.com/office/drawing/2014/main" id="{DC35152F-0C79-48F1-8A9A-5958E05D406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2755" y="1994602"/>
            <a:ext cx="914400" cy="914400"/>
          </a:xfrm>
          <a:prstGeom prst="rect">
            <a:avLst/>
          </a:prstGeom>
        </p:spPr>
      </p:pic>
    </p:spTree>
    <p:extLst>
      <p:ext uri="{BB962C8B-B14F-4D97-AF65-F5344CB8AC3E}">
        <p14:creationId xmlns:p14="http://schemas.microsoft.com/office/powerpoint/2010/main" val="115191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222003" y="2051959"/>
            <a:ext cx="7747994" cy="965970"/>
          </a:xfrm>
          <a:prstGeom prst="rect">
            <a:avLst/>
          </a:prstGeom>
          <a:noFill/>
        </p:spPr>
        <p:txBody>
          <a:bodyPr wrap="square">
            <a:spAutoFit/>
          </a:bodyPr>
          <a:lstStyle/>
          <a:p>
            <a:pPr algn="ctr">
              <a:lnSpc>
                <a:spcPct val="150000"/>
              </a:lnSpc>
              <a:tabLst>
                <a:tab pos="1988185" algn="l"/>
              </a:tabLst>
            </a:pPr>
            <a:r>
              <a:rPr lang="ca-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BASE DE DADES D’EMPRESES DE RESTAURACIÓ GESTORES DE MENJADORS ESCOLARS</a:t>
            </a:r>
            <a:endParaRPr lang="ca-ES" dirty="0">
              <a:solidFill>
                <a:schemeClr val="accent2"/>
              </a:solidFill>
              <a:effectLst/>
              <a:latin typeface="Arial" panose="020B0604020202020204" pitchFamily="34" charset="0"/>
              <a:ea typeface="Arial" panose="020B0604020202020204" pitchFamily="34" charset="0"/>
            </a:endParaRPr>
          </a:p>
        </p:txBody>
      </p:sp>
      <p:sp>
        <p:nvSpPr>
          <p:cNvPr id="6" name="QuadreDeText 5">
            <a:extLst>
              <a:ext uri="{FF2B5EF4-FFF2-40B4-BE49-F238E27FC236}">
                <a16:creationId xmlns:a16="http://schemas.microsoft.com/office/drawing/2014/main" id="{BC446D10-B195-4E66-AA63-D1A21022D874}"/>
              </a:ext>
            </a:extLst>
          </p:cNvPr>
          <p:cNvSpPr txBox="1"/>
          <p:nvPr/>
        </p:nvSpPr>
        <p:spPr>
          <a:xfrm>
            <a:off x="1332755" y="2931322"/>
            <a:ext cx="10067278" cy="2262671"/>
          </a:xfrm>
          <a:prstGeom prst="rect">
            <a:avLst/>
          </a:prstGeom>
          <a:noFill/>
        </p:spPr>
        <p:txBody>
          <a:bodyPr wrap="square">
            <a:spAutoFit/>
          </a:bodyPr>
          <a:lstStyle/>
          <a:p>
            <a:pPr marL="342900" lvl="0" indent="-342900" algn="just">
              <a:lnSpc>
                <a:spcPct val="150000"/>
              </a:lnSpc>
              <a:buFont typeface="Symbol" panose="05050102010706020507" pitchFamily="18" charset="2"/>
              <a:buChar char=""/>
              <a:tabLst>
                <a:tab pos="1988185" algn="l"/>
              </a:tabLst>
            </a:pPr>
            <a:r>
              <a:rPr lang="ca-ES" sz="1600" dirty="0">
                <a:effectLst/>
                <a:latin typeface="Arial" panose="020B0604020202020204" pitchFamily="34" charset="0"/>
                <a:ea typeface="Arial" panose="020B0604020202020204" pitchFamily="34" charset="0"/>
              </a:rPr>
              <a:t>Recopilació d’informació de contacte i nombre aproximat de facturació anual a través del registre mercantil i webs de bases de dades d’empreses. Obtenció de 88 perfils d’empreses de restauració col·lectiva que operen a Catalunya. </a:t>
            </a:r>
          </a:p>
          <a:p>
            <a:pPr marL="342900" lvl="0" indent="-342900" algn="just">
              <a:lnSpc>
                <a:spcPct val="150000"/>
              </a:lnSpc>
              <a:buFont typeface="Symbol" panose="05050102010706020507" pitchFamily="18" charset="2"/>
              <a:buChar char=""/>
              <a:tabLst>
                <a:tab pos="1988185" algn="l"/>
              </a:tabLst>
            </a:pPr>
            <a:r>
              <a:rPr lang="ca-ES" sz="1600" dirty="0">
                <a:effectLst/>
                <a:latin typeface="Arial" panose="020B0604020202020204" pitchFamily="34" charset="0"/>
                <a:ea typeface="Arial" panose="020B0604020202020204" pitchFamily="34" charset="0"/>
              </a:rPr>
              <a:t>Aquesta base de dades es creuarà amb </a:t>
            </a:r>
            <a:r>
              <a:rPr lang="ca-ES" sz="1600" dirty="0">
                <a:latin typeface="Arial" panose="020B0604020202020204" pitchFamily="34" charset="0"/>
                <a:ea typeface="Arial" panose="020B0604020202020204" pitchFamily="34" charset="0"/>
              </a:rPr>
              <a:t>les </a:t>
            </a:r>
            <a:r>
              <a:rPr lang="ca-ES" sz="1600" dirty="0">
                <a:effectLst/>
                <a:latin typeface="Arial" panose="020B0604020202020204" pitchFamily="34" charset="0"/>
                <a:ea typeface="Arial" panose="020B0604020202020204" pitchFamily="34" charset="0"/>
              </a:rPr>
              <a:t>dades de les licitacions per saber les empreses que tenen contractes públics i així, alhora d’implementar les llotges de productes de proximitat, seran el primer grup de contacte en la convocatòria de reunions sectorials</a:t>
            </a:r>
          </a:p>
        </p:txBody>
      </p:sp>
      <p:pic>
        <p:nvPicPr>
          <p:cNvPr id="8" name="Gràfic 7">
            <a:extLst>
              <a:ext uri="{FF2B5EF4-FFF2-40B4-BE49-F238E27FC236}">
                <a16:creationId xmlns:a16="http://schemas.microsoft.com/office/drawing/2014/main" id="{DC35152F-0C79-48F1-8A9A-5958E05D406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58758" y="2077744"/>
            <a:ext cx="914400" cy="914400"/>
          </a:xfrm>
          <a:prstGeom prst="rect">
            <a:avLst/>
          </a:prstGeom>
        </p:spPr>
      </p:pic>
      <p:pic>
        <p:nvPicPr>
          <p:cNvPr id="9" name="Imatge 8">
            <a:extLst>
              <a:ext uri="{FF2B5EF4-FFF2-40B4-BE49-F238E27FC236}">
                <a16:creationId xmlns:a16="http://schemas.microsoft.com/office/drawing/2014/main" id="{43863974-F501-497E-84FC-93D50EA1317F}"/>
              </a:ext>
            </a:extLst>
          </p:cNvPr>
          <p:cNvPicPr>
            <a:picLocks noChangeAspect="1"/>
          </p:cNvPicPr>
          <p:nvPr/>
        </p:nvPicPr>
        <p:blipFill>
          <a:blip r:embed="rId4"/>
          <a:stretch>
            <a:fillRect/>
          </a:stretch>
        </p:blipFill>
        <p:spPr>
          <a:xfrm>
            <a:off x="598741" y="5224997"/>
            <a:ext cx="10994517" cy="890891"/>
          </a:xfrm>
          <a:prstGeom prst="rect">
            <a:avLst/>
          </a:prstGeom>
        </p:spPr>
      </p:pic>
      <p:sp>
        <p:nvSpPr>
          <p:cNvPr id="7" name="QuadreDeText 6">
            <a:extLst>
              <a:ext uri="{FF2B5EF4-FFF2-40B4-BE49-F238E27FC236}">
                <a16:creationId xmlns:a16="http://schemas.microsoft.com/office/drawing/2014/main" id="{0ABFA2F1-A5FF-4392-A9AF-9A4A505EFC8F}"/>
              </a:ext>
            </a:extLst>
          </p:cNvPr>
          <p:cNvSpPr txBox="1"/>
          <p:nvPr/>
        </p:nvSpPr>
        <p:spPr>
          <a:xfrm>
            <a:off x="2827059" y="6086969"/>
            <a:ext cx="6537880" cy="276999"/>
          </a:xfrm>
          <a:prstGeom prst="rect">
            <a:avLst/>
          </a:prstGeom>
          <a:noFill/>
        </p:spPr>
        <p:txBody>
          <a:bodyPr wrap="none" rtlCol="0">
            <a:spAutoFit/>
          </a:bodyPr>
          <a:lstStyle/>
          <a:p>
            <a:pPr algn="ctr"/>
            <a:r>
              <a:rPr lang="ca-ES" sz="1200" dirty="0"/>
              <a:t>Base de dades protegides per complir amb la Llei Orgànica de Protecció de Dades de Caràcter Personal</a:t>
            </a:r>
          </a:p>
        </p:txBody>
      </p:sp>
      <p:graphicFrame>
        <p:nvGraphicFramePr>
          <p:cNvPr id="11" name="Contenidor de contingut 3">
            <a:extLst>
              <a:ext uri="{FF2B5EF4-FFF2-40B4-BE49-F238E27FC236}">
                <a16:creationId xmlns:a16="http://schemas.microsoft.com/office/drawing/2014/main" id="{D12E3D5E-E76B-424A-8526-B616903A2563}"/>
              </a:ext>
            </a:extLst>
          </p:cNvPr>
          <p:cNvGraphicFramePr>
            <a:graphicFrameLocks/>
          </p:cNvGraphicFramePr>
          <p:nvPr>
            <p:extLst>
              <p:ext uri="{D42A27DB-BD31-4B8C-83A1-F6EECF244321}">
                <p14:modId xmlns:p14="http://schemas.microsoft.com/office/powerpoint/2010/main" val="3975369323"/>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2076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573159" y="2174457"/>
            <a:ext cx="7747994" cy="504305"/>
          </a:xfrm>
          <a:prstGeom prst="rect">
            <a:avLst/>
          </a:prstGeom>
          <a:noFill/>
        </p:spPr>
        <p:txBody>
          <a:bodyPr wrap="square">
            <a:spAutoFit/>
          </a:bodyPr>
          <a:lstStyle/>
          <a:p>
            <a:pPr algn="ctr">
              <a:lnSpc>
                <a:spcPct val="150000"/>
              </a:lnSpc>
              <a:tabLst>
                <a:tab pos="1988185" algn="l"/>
              </a:tabLst>
            </a:pPr>
            <a:r>
              <a:rPr lang="ca-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BASE DE DADES DELS PRODUCTORS DE PRODUCTES DE PROXIMITAT</a:t>
            </a:r>
            <a:endParaRPr lang="ca-ES" dirty="0">
              <a:solidFill>
                <a:schemeClr val="accent2"/>
              </a:solidFill>
              <a:effectLst/>
              <a:latin typeface="Arial" panose="020B0604020202020204" pitchFamily="34" charset="0"/>
              <a:ea typeface="Arial" panose="020B0604020202020204" pitchFamily="34" charset="0"/>
            </a:endParaRPr>
          </a:p>
        </p:txBody>
      </p:sp>
      <p:sp>
        <p:nvSpPr>
          <p:cNvPr id="6" name="QuadreDeText 5">
            <a:extLst>
              <a:ext uri="{FF2B5EF4-FFF2-40B4-BE49-F238E27FC236}">
                <a16:creationId xmlns:a16="http://schemas.microsoft.com/office/drawing/2014/main" id="{BC446D10-B195-4E66-AA63-D1A21022D874}"/>
              </a:ext>
            </a:extLst>
          </p:cNvPr>
          <p:cNvSpPr txBox="1"/>
          <p:nvPr/>
        </p:nvSpPr>
        <p:spPr>
          <a:xfrm>
            <a:off x="1332755" y="2955761"/>
            <a:ext cx="10067278" cy="1893339"/>
          </a:xfrm>
          <a:prstGeom prst="rect">
            <a:avLst/>
          </a:prstGeom>
          <a:noFill/>
        </p:spPr>
        <p:txBody>
          <a:bodyPr wrap="square">
            <a:spAutoFit/>
          </a:bodyPr>
          <a:lstStyle/>
          <a:p>
            <a:pPr marL="742950" lvl="1" indent="-285750" algn="just">
              <a:lnSpc>
                <a:spcPct val="150000"/>
              </a:lnSpc>
              <a:buFont typeface="Symbol" panose="05050102010706020507" pitchFamily="18" charset="2"/>
              <a:buChar char=""/>
              <a:tabLst>
                <a:tab pos="1988185" algn="l"/>
              </a:tabLst>
            </a:pPr>
            <a:r>
              <a:rPr lang="ca-ES" sz="1600" dirty="0">
                <a:effectLst/>
                <a:latin typeface="Arial" panose="020B0604020202020204" pitchFamily="34" charset="0"/>
                <a:ea typeface="Arial" panose="020B0604020202020204" pitchFamily="34" charset="0"/>
              </a:rPr>
              <a:t>Disposició de les dades de productors de la Declaració Única Agrària (DUN), contactes de cooperatives i grups de productors.</a:t>
            </a:r>
          </a:p>
          <a:p>
            <a:pPr marL="742950" lvl="1" indent="-285750" algn="just">
              <a:lnSpc>
                <a:spcPct val="150000"/>
              </a:lnSpc>
              <a:buFont typeface="Symbol" panose="05050102010706020507" pitchFamily="18" charset="2"/>
              <a:buChar char=""/>
              <a:tabLst>
                <a:tab pos="1988185" algn="l"/>
              </a:tabLst>
            </a:pPr>
            <a:r>
              <a:rPr lang="ca-ES" sz="1600" dirty="0">
                <a:effectLst/>
                <a:latin typeface="Arial" panose="020B0604020202020204" pitchFamily="34" charset="0"/>
                <a:ea typeface="Arial" panose="020B0604020202020204" pitchFamily="34" charset="0"/>
              </a:rPr>
              <a:t>Correcció i cerca de les adreces per la seva posterior inclusió en el mapa.  </a:t>
            </a:r>
          </a:p>
          <a:p>
            <a:pPr marL="742950" lvl="1" indent="-285750" algn="just">
              <a:lnSpc>
                <a:spcPct val="150000"/>
              </a:lnSpc>
              <a:buFont typeface="Symbol" panose="05050102010706020507" pitchFamily="18" charset="2"/>
              <a:buChar char=""/>
              <a:tabLst>
                <a:tab pos="1988185" algn="l"/>
              </a:tabLst>
            </a:pPr>
            <a:r>
              <a:rPr lang="ca-ES" sz="1600" dirty="0">
                <a:effectLst/>
                <a:latin typeface="Arial" panose="020B0604020202020204" pitchFamily="34" charset="0"/>
                <a:ea typeface="Arial" panose="020B0604020202020204" pitchFamily="34" charset="0"/>
              </a:rPr>
              <a:t>S’estudien diferents opcions de mapes compatibles amb els formats utilitzats per la Generalitat: </a:t>
            </a:r>
            <a:r>
              <a:rPr lang="ca-ES" sz="1600" dirty="0" err="1">
                <a:effectLst/>
                <a:latin typeface="Arial" panose="020B0604020202020204" pitchFamily="34" charset="0"/>
                <a:ea typeface="Arial" panose="020B0604020202020204" pitchFamily="34" charset="0"/>
              </a:rPr>
              <a:t>Mapbox</a:t>
            </a:r>
            <a:r>
              <a:rPr lang="ca-ES" sz="1600" dirty="0">
                <a:effectLst/>
                <a:latin typeface="Arial" panose="020B0604020202020204" pitchFamily="34" charset="0"/>
                <a:ea typeface="Arial" panose="020B0604020202020204" pitchFamily="34" charset="0"/>
              </a:rPr>
              <a:t> i </a:t>
            </a:r>
            <a:r>
              <a:rPr lang="ca-ES" sz="1600" dirty="0" err="1">
                <a:effectLst/>
                <a:latin typeface="Arial" panose="020B0604020202020204" pitchFamily="34" charset="0"/>
                <a:ea typeface="Arial" panose="020B0604020202020204" pitchFamily="34" charset="0"/>
              </a:rPr>
              <a:t>Instamaps</a:t>
            </a:r>
            <a:r>
              <a:rPr lang="ca-ES" sz="1600" dirty="0">
                <a:effectLst/>
                <a:latin typeface="Arial" panose="020B0604020202020204" pitchFamily="34" charset="0"/>
                <a:ea typeface="Arial" panose="020B0604020202020204" pitchFamily="34" charset="0"/>
              </a:rPr>
              <a:t>, però aquests formats presenten dificultat d’adequació amb la feina ja realitzada. </a:t>
            </a:r>
          </a:p>
        </p:txBody>
      </p:sp>
      <p:pic>
        <p:nvPicPr>
          <p:cNvPr id="8" name="Gràfic 7" descr="Badge 3 with solid fill">
            <a:extLst>
              <a:ext uri="{FF2B5EF4-FFF2-40B4-BE49-F238E27FC236}">
                <a16:creationId xmlns:a16="http://schemas.microsoft.com/office/drawing/2014/main" id="{DC35152F-0C79-48F1-8A9A-5958E05D406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658759" y="1983927"/>
            <a:ext cx="914400" cy="914400"/>
          </a:xfrm>
          <a:prstGeom prst="rect">
            <a:avLst/>
          </a:prstGeom>
        </p:spPr>
      </p:pic>
      <p:pic>
        <p:nvPicPr>
          <p:cNvPr id="3" name="Imatge 2">
            <a:extLst>
              <a:ext uri="{FF2B5EF4-FFF2-40B4-BE49-F238E27FC236}">
                <a16:creationId xmlns:a16="http://schemas.microsoft.com/office/drawing/2014/main" id="{0ED6A09E-2333-4A1F-9A5B-5735AB0EA813}"/>
              </a:ext>
            </a:extLst>
          </p:cNvPr>
          <p:cNvPicPr>
            <a:picLocks noChangeAspect="1"/>
          </p:cNvPicPr>
          <p:nvPr/>
        </p:nvPicPr>
        <p:blipFill>
          <a:blip r:embed="rId4"/>
          <a:stretch>
            <a:fillRect/>
          </a:stretch>
        </p:blipFill>
        <p:spPr>
          <a:xfrm>
            <a:off x="2026447" y="5003715"/>
            <a:ext cx="8841418" cy="987908"/>
          </a:xfrm>
          <a:prstGeom prst="rect">
            <a:avLst/>
          </a:prstGeom>
        </p:spPr>
      </p:pic>
      <p:sp>
        <p:nvSpPr>
          <p:cNvPr id="2" name="QuadreDeText 1">
            <a:extLst>
              <a:ext uri="{FF2B5EF4-FFF2-40B4-BE49-F238E27FC236}">
                <a16:creationId xmlns:a16="http://schemas.microsoft.com/office/drawing/2014/main" id="{5B5BD0EF-0831-4266-ACA3-1F0628C1D888}"/>
              </a:ext>
            </a:extLst>
          </p:cNvPr>
          <p:cNvSpPr txBox="1"/>
          <p:nvPr/>
        </p:nvSpPr>
        <p:spPr>
          <a:xfrm>
            <a:off x="3097453" y="6006981"/>
            <a:ext cx="6537880" cy="276999"/>
          </a:xfrm>
          <a:prstGeom prst="rect">
            <a:avLst/>
          </a:prstGeom>
          <a:noFill/>
        </p:spPr>
        <p:txBody>
          <a:bodyPr wrap="none" rtlCol="0">
            <a:spAutoFit/>
          </a:bodyPr>
          <a:lstStyle/>
          <a:p>
            <a:pPr algn="ctr"/>
            <a:r>
              <a:rPr lang="ca-ES" sz="1200" dirty="0"/>
              <a:t>Base de dades protegides per complir amb la Llei Orgànica de Protecció de Dades de Caràcter Personal</a:t>
            </a:r>
          </a:p>
        </p:txBody>
      </p:sp>
      <p:graphicFrame>
        <p:nvGraphicFramePr>
          <p:cNvPr id="10" name="Contenidor de contingut 3">
            <a:extLst>
              <a:ext uri="{FF2B5EF4-FFF2-40B4-BE49-F238E27FC236}">
                <a16:creationId xmlns:a16="http://schemas.microsoft.com/office/drawing/2014/main" id="{BE88084A-1AA2-4D8B-93A4-109EF19C9C4B}"/>
              </a:ext>
            </a:extLst>
          </p:cNvPr>
          <p:cNvGraphicFramePr>
            <a:graphicFrameLocks/>
          </p:cNvGraphicFramePr>
          <p:nvPr>
            <p:extLst>
              <p:ext uri="{D42A27DB-BD31-4B8C-83A1-F6EECF244321}">
                <p14:modId xmlns:p14="http://schemas.microsoft.com/office/powerpoint/2010/main" val="3686807211"/>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1975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3655205" y="2266022"/>
            <a:ext cx="5263816" cy="504305"/>
          </a:xfrm>
          <a:prstGeom prst="rect">
            <a:avLst/>
          </a:prstGeom>
          <a:noFill/>
        </p:spPr>
        <p:txBody>
          <a:bodyPr wrap="square">
            <a:spAutoFit/>
          </a:bodyPr>
          <a:lstStyle/>
          <a:p>
            <a:pPr algn="ctr">
              <a:lnSpc>
                <a:spcPct val="150000"/>
              </a:lnSpc>
              <a:tabLst>
                <a:tab pos="1988185" algn="l"/>
              </a:tabLst>
            </a:pPr>
            <a:r>
              <a:rPr lang="ca-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ANÀLISI DE MENÚS ESCOLARS</a:t>
            </a:r>
            <a:endParaRPr lang="ca-ES" dirty="0">
              <a:solidFill>
                <a:schemeClr val="accent2"/>
              </a:solidFill>
              <a:effectLst/>
              <a:latin typeface="Arial" panose="020B0604020202020204" pitchFamily="34" charset="0"/>
              <a:ea typeface="Arial" panose="020B0604020202020204" pitchFamily="34" charset="0"/>
            </a:endParaRPr>
          </a:p>
        </p:txBody>
      </p:sp>
      <p:sp>
        <p:nvSpPr>
          <p:cNvPr id="6" name="QuadreDeText 5">
            <a:extLst>
              <a:ext uri="{FF2B5EF4-FFF2-40B4-BE49-F238E27FC236}">
                <a16:creationId xmlns:a16="http://schemas.microsoft.com/office/drawing/2014/main" id="{BC446D10-B195-4E66-AA63-D1A21022D874}"/>
              </a:ext>
            </a:extLst>
          </p:cNvPr>
          <p:cNvSpPr txBox="1"/>
          <p:nvPr/>
        </p:nvSpPr>
        <p:spPr>
          <a:xfrm>
            <a:off x="1332755" y="2975375"/>
            <a:ext cx="10067278" cy="1200329"/>
          </a:xfrm>
          <a:prstGeom prst="rect">
            <a:avLst/>
          </a:prstGeom>
          <a:noFill/>
        </p:spPr>
        <p:txBody>
          <a:bodyPr wrap="square">
            <a:spAutoFit/>
          </a:bodyPr>
          <a:lstStyle/>
          <a:p>
            <a:pPr marL="742950" lvl="1" indent="-285750" algn="just">
              <a:buFont typeface="Symbol" panose="05050102010706020507" pitchFamily="18" charset="2"/>
              <a:buChar char=""/>
              <a:tabLst>
                <a:tab pos="1988185" algn="l"/>
              </a:tabLst>
            </a:pPr>
            <a:r>
              <a:rPr lang="ca-ES" sz="1800" dirty="0">
                <a:effectLst/>
                <a:latin typeface="Arial" panose="020B0604020202020204" pitchFamily="34" charset="0"/>
                <a:ea typeface="Arial" panose="020B0604020202020204" pitchFamily="34" charset="0"/>
              </a:rPr>
              <a:t>Per tal de conèixer la composició del que un estudiant menja setmanalment, s’ha fet un treball d’investigació teòrica en aquesta matèria amb estudis publicats pel Departament d’Educació i la informació s’ha contrastat amb l’anàlisi de </a:t>
            </a:r>
            <a:r>
              <a:rPr lang="ca-ES" sz="1800" b="1" dirty="0">
                <a:effectLst/>
                <a:latin typeface="Arial" panose="020B0604020202020204" pitchFamily="34" charset="0"/>
                <a:ea typeface="Arial" panose="020B0604020202020204" pitchFamily="34" charset="0"/>
              </a:rPr>
              <a:t>150 menús escolars de 55 centres educatius</a:t>
            </a:r>
            <a:r>
              <a:rPr lang="ca-ES" sz="1800" dirty="0">
                <a:effectLst/>
                <a:latin typeface="Arial" panose="020B0604020202020204" pitchFamily="34" charset="0"/>
                <a:ea typeface="Arial" panose="020B0604020202020204" pitchFamily="34" charset="0"/>
              </a:rPr>
              <a:t>. </a:t>
            </a:r>
            <a:endParaRPr lang="ca-ES" sz="1600" dirty="0">
              <a:effectLst/>
              <a:latin typeface="Arial" panose="020B0604020202020204" pitchFamily="34" charset="0"/>
              <a:ea typeface="Arial" panose="020B0604020202020204" pitchFamily="34" charset="0"/>
            </a:endParaRPr>
          </a:p>
        </p:txBody>
      </p:sp>
      <p:pic>
        <p:nvPicPr>
          <p:cNvPr id="3" name="Imatge 2">
            <a:extLst>
              <a:ext uri="{FF2B5EF4-FFF2-40B4-BE49-F238E27FC236}">
                <a16:creationId xmlns:a16="http://schemas.microsoft.com/office/drawing/2014/main" id="{F933DBD4-804A-49F6-9A67-F125CAFD64D4}"/>
              </a:ext>
            </a:extLst>
          </p:cNvPr>
          <p:cNvPicPr>
            <a:picLocks noChangeAspect="1"/>
          </p:cNvPicPr>
          <p:nvPr/>
        </p:nvPicPr>
        <p:blipFill>
          <a:blip r:embed="rId2"/>
          <a:stretch>
            <a:fillRect/>
          </a:stretch>
        </p:blipFill>
        <p:spPr>
          <a:xfrm rot="16200000">
            <a:off x="5056517" y="3430421"/>
            <a:ext cx="2078966" cy="3709941"/>
          </a:xfrm>
          <a:prstGeom prst="rect">
            <a:avLst/>
          </a:prstGeom>
        </p:spPr>
      </p:pic>
      <p:graphicFrame>
        <p:nvGraphicFramePr>
          <p:cNvPr id="7" name="Contenidor de contingut 3">
            <a:extLst>
              <a:ext uri="{FF2B5EF4-FFF2-40B4-BE49-F238E27FC236}">
                <a16:creationId xmlns:a16="http://schemas.microsoft.com/office/drawing/2014/main" id="{F6B33F63-1E1F-44B9-AB55-03CC03D7F241}"/>
              </a:ext>
            </a:extLst>
          </p:cNvPr>
          <p:cNvGraphicFramePr>
            <a:graphicFrameLocks/>
          </p:cNvGraphicFramePr>
          <p:nvPr>
            <p:extLst>
              <p:ext uri="{D42A27DB-BD31-4B8C-83A1-F6EECF244321}">
                <p14:modId xmlns:p14="http://schemas.microsoft.com/office/powerpoint/2010/main" val="576020838"/>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àfic 9" descr="Badge 4 with solid fill">
            <a:extLst>
              <a:ext uri="{FF2B5EF4-FFF2-40B4-BE49-F238E27FC236}">
                <a16:creationId xmlns:a16="http://schemas.microsoft.com/office/drawing/2014/main" id="{83CE63EF-3FF3-44E9-ACC5-6979A75299B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296099" y="2060975"/>
            <a:ext cx="914400" cy="914400"/>
          </a:xfrm>
          <a:prstGeom prst="rect">
            <a:avLst/>
          </a:prstGeom>
        </p:spPr>
      </p:pic>
    </p:spTree>
    <p:extLst>
      <p:ext uri="{BB962C8B-B14F-4D97-AF65-F5344CB8AC3E}">
        <p14:creationId xmlns:p14="http://schemas.microsoft.com/office/powerpoint/2010/main" val="3316017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600077" y="2126684"/>
            <a:ext cx="7985812" cy="965970"/>
          </a:xfrm>
          <a:prstGeom prst="rect">
            <a:avLst/>
          </a:prstGeom>
          <a:noFill/>
        </p:spPr>
        <p:txBody>
          <a:bodyPr wrap="square">
            <a:spAutoFit/>
          </a:bodyPr>
          <a:lstStyle/>
          <a:p>
            <a:pPr algn="ctr">
              <a:lnSpc>
                <a:spcPct val="150000"/>
              </a:lnSpc>
              <a:tabLst>
                <a:tab pos="1988185" algn="l"/>
              </a:tabLst>
            </a:pPr>
            <a:r>
              <a:rPr lang="es-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CONSTRUCCIÓ, REALITZACIÓ I SEGUIMENT D’ENQUESTES A EMPRESES DE RESTAURACIÓ COL·LECTIVA</a:t>
            </a:r>
            <a:endParaRPr lang="ca-ES" dirty="0">
              <a:solidFill>
                <a:schemeClr val="accent2"/>
              </a:solidFill>
              <a:effectLst/>
              <a:latin typeface="Arial" panose="020B0604020202020204" pitchFamily="34" charset="0"/>
              <a:ea typeface="Arial" panose="020B0604020202020204" pitchFamily="34" charset="0"/>
            </a:endParaRPr>
          </a:p>
        </p:txBody>
      </p:sp>
      <p:sp>
        <p:nvSpPr>
          <p:cNvPr id="9" name="QuadreDeText 8">
            <a:extLst>
              <a:ext uri="{FF2B5EF4-FFF2-40B4-BE49-F238E27FC236}">
                <a16:creationId xmlns:a16="http://schemas.microsoft.com/office/drawing/2014/main" id="{BDE5F450-739C-47C1-A208-DECCA61635F0}"/>
              </a:ext>
            </a:extLst>
          </p:cNvPr>
          <p:cNvSpPr txBox="1"/>
          <p:nvPr/>
        </p:nvSpPr>
        <p:spPr>
          <a:xfrm>
            <a:off x="1062360" y="3231992"/>
            <a:ext cx="10067278" cy="923330"/>
          </a:xfrm>
          <a:prstGeom prst="rect">
            <a:avLst/>
          </a:prstGeom>
          <a:noFill/>
        </p:spPr>
        <p:txBody>
          <a:bodyPr wrap="square">
            <a:spAutoFit/>
          </a:bodyPr>
          <a:lstStyle/>
          <a:p>
            <a:pPr marL="742950" lvl="1" indent="-285750" algn="just">
              <a:buFont typeface="Symbol" panose="05050102010706020507" pitchFamily="18" charset="2"/>
              <a:buChar char=""/>
              <a:tabLst>
                <a:tab pos="1988185" algn="l"/>
              </a:tabLst>
            </a:pPr>
            <a:r>
              <a:rPr lang="ca-ES" dirty="0">
                <a:latin typeface="Arial" panose="020B0604020202020204" pitchFamily="34" charset="0"/>
                <a:ea typeface="Arial" panose="020B0604020202020204" pitchFamily="34" charset="0"/>
              </a:rPr>
              <a:t>E</a:t>
            </a:r>
            <a:r>
              <a:rPr lang="ca-ES" dirty="0">
                <a:effectLst/>
                <a:latin typeface="Arial" panose="020B0604020202020204" pitchFamily="34" charset="0"/>
                <a:ea typeface="Arial" panose="020B0604020202020204" pitchFamily="34" charset="0"/>
              </a:rPr>
              <a:t>s va fer </a:t>
            </a:r>
            <a:r>
              <a:rPr lang="ca-ES" b="1" dirty="0">
                <a:effectLst/>
                <a:latin typeface="Arial" panose="020B0604020202020204" pitchFamily="34" charset="0"/>
                <a:ea typeface="Arial" panose="020B0604020202020204" pitchFamily="34" charset="0"/>
              </a:rPr>
              <a:t>dos enviaments </a:t>
            </a:r>
            <a:r>
              <a:rPr lang="ca-ES" dirty="0">
                <a:effectLst/>
                <a:latin typeface="Arial" panose="020B0604020202020204" pitchFamily="34" charset="0"/>
                <a:ea typeface="Arial" panose="020B0604020202020204" pitchFamily="34" charset="0"/>
              </a:rPr>
              <a:t>de les enquestes en un marge de quinze dies a les 20 empreses de restauració col·lectiva gestores de menjadors escolars amb més volum de vendes de Catalunya de les quals el ràtio de respostes va ser d’un 20%.</a:t>
            </a:r>
            <a:endParaRPr lang="ca-ES" sz="1600" dirty="0">
              <a:effectLst/>
              <a:latin typeface="Arial" panose="020B0604020202020204" pitchFamily="34" charset="0"/>
              <a:ea typeface="Arial" panose="020B0604020202020204" pitchFamily="34" charset="0"/>
            </a:endParaRPr>
          </a:p>
        </p:txBody>
      </p:sp>
      <p:pic>
        <p:nvPicPr>
          <p:cNvPr id="13" name="Imatge 12">
            <a:extLst>
              <a:ext uri="{FF2B5EF4-FFF2-40B4-BE49-F238E27FC236}">
                <a16:creationId xmlns:a16="http://schemas.microsoft.com/office/drawing/2014/main" id="{9796C81D-1489-4A77-A5AC-17FB909AB3D6}"/>
              </a:ext>
            </a:extLst>
          </p:cNvPr>
          <p:cNvPicPr>
            <a:picLocks noChangeAspect="1"/>
          </p:cNvPicPr>
          <p:nvPr/>
        </p:nvPicPr>
        <p:blipFill>
          <a:blip r:embed="rId2"/>
          <a:stretch>
            <a:fillRect/>
          </a:stretch>
        </p:blipFill>
        <p:spPr>
          <a:xfrm>
            <a:off x="3580944" y="4381351"/>
            <a:ext cx="5030111" cy="1937023"/>
          </a:xfrm>
          <a:prstGeom prst="rect">
            <a:avLst/>
          </a:prstGeom>
        </p:spPr>
      </p:pic>
      <p:graphicFrame>
        <p:nvGraphicFramePr>
          <p:cNvPr id="7" name="Contenidor de contingut 3">
            <a:extLst>
              <a:ext uri="{FF2B5EF4-FFF2-40B4-BE49-F238E27FC236}">
                <a16:creationId xmlns:a16="http://schemas.microsoft.com/office/drawing/2014/main" id="{1424724D-1B33-4659-9B41-DD9BD543B4AE}"/>
              </a:ext>
            </a:extLst>
          </p:cNvPr>
          <p:cNvGraphicFramePr>
            <a:graphicFrameLocks/>
          </p:cNvGraphicFramePr>
          <p:nvPr>
            <p:extLst>
              <p:ext uri="{D42A27DB-BD31-4B8C-83A1-F6EECF244321}">
                <p14:modId xmlns:p14="http://schemas.microsoft.com/office/powerpoint/2010/main" val="1331407568"/>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Gràfic 10" descr="Badge 5 with solid fill">
            <a:extLst>
              <a:ext uri="{FF2B5EF4-FFF2-40B4-BE49-F238E27FC236}">
                <a16:creationId xmlns:a16="http://schemas.microsoft.com/office/drawing/2014/main" id="{91AECC79-B4CD-4C43-8F8F-91E1BED7BA10}"/>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758511" y="2074037"/>
            <a:ext cx="914400" cy="914400"/>
          </a:xfrm>
          <a:prstGeom prst="rect">
            <a:avLst/>
          </a:prstGeom>
        </p:spPr>
      </p:pic>
    </p:spTree>
    <p:extLst>
      <p:ext uri="{BB962C8B-B14F-4D97-AF65-F5344CB8AC3E}">
        <p14:creationId xmlns:p14="http://schemas.microsoft.com/office/powerpoint/2010/main" val="3445646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tge 7">
            <a:extLst>
              <a:ext uri="{FF2B5EF4-FFF2-40B4-BE49-F238E27FC236}">
                <a16:creationId xmlns:a16="http://schemas.microsoft.com/office/drawing/2014/main" id="{39D8A7DF-D5DA-4560-93EF-84DF875511E7}"/>
              </a:ext>
            </a:extLst>
          </p:cNvPr>
          <p:cNvPicPr>
            <a:picLocks noChangeAspect="1"/>
          </p:cNvPicPr>
          <p:nvPr/>
        </p:nvPicPr>
        <p:blipFill rotWithShape="1">
          <a:blip r:embed="rId2"/>
          <a:srcRect l="2156" t="2" r="2"/>
          <a:stretch/>
        </p:blipFill>
        <p:spPr>
          <a:xfrm>
            <a:off x="680486" y="1148337"/>
            <a:ext cx="2861433" cy="816376"/>
          </a:xfrm>
          <a:prstGeom prst="rect">
            <a:avLst/>
          </a:prstGeom>
        </p:spPr>
      </p:pic>
      <p:sp>
        <p:nvSpPr>
          <p:cNvPr id="124" name="Rectangle 123">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tge 9">
            <a:extLst>
              <a:ext uri="{FF2B5EF4-FFF2-40B4-BE49-F238E27FC236}">
                <a16:creationId xmlns:a16="http://schemas.microsoft.com/office/drawing/2014/main" id="{4345E413-B4C0-4398-9D0D-BD972F831D73}"/>
              </a:ext>
            </a:extLst>
          </p:cNvPr>
          <p:cNvPicPr>
            <a:picLocks noChangeAspect="1"/>
          </p:cNvPicPr>
          <p:nvPr/>
        </p:nvPicPr>
        <p:blipFill rotWithShape="1">
          <a:blip r:embed="rId3"/>
          <a:srcRect t="1416" r="-2" b="-241"/>
          <a:stretch/>
        </p:blipFill>
        <p:spPr>
          <a:xfrm>
            <a:off x="4049163" y="3162402"/>
            <a:ext cx="2714239" cy="2942700"/>
          </a:xfrm>
          <a:prstGeom prst="rect">
            <a:avLst/>
          </a:prstGeom>
        </p:spPr>
      </p:pic>
      <p:pic>
        <p:nvPicPr>
          <p:cNvPr id="42" name="Imatge 41">
            <a:extLst>
              <a:ext uri="{FF2B5EF4-FFF2-40B4-BE49-F238E27FC236}">
                <a16:creationId xmlns:a16="http://schemas.microsoft.com/office/drawing/2014/main" id="{718E7E18-54BA-4D54-975C-2B938EB41010}"/>
              </a:ext>
            </a:extLst>
          </p:cNvPr>
          <p:cNvPicPr>
            <a:picLocks noChangeAspect="1"/>
          </p:cNvPicPr>
          <p:nvPr/>
        </p:nvPicPr>
        <p:blipFill>
          <a:blip r:embed="rId4"/>
          <a:srcRect/>
          <a:stretch/>
        </p:blipFill>
        <p:spPr>
          <a:xfrm>
            <a:off x="769776" y="3204321"/>
            <a:ext cx="1863469" cy="2858862"/>
          </a:xfrm>
          <a:prstGeom prst="rect">
            <a:avLst/>
          </a:prstGeom>
        </p:spPr>
      </p:pic>
      <p:sp>
        <p:nvSpPr>
          <p:cNvPr id="128" name="Rectangle 127">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tge 3">
            <a:extLst>
              <a:ext uri="{FF2B5EF4-FFF2-40B4-BE49-F238E27FC236}">
                <a16:creationId xmlns:a16="http://schemas.microsoft.com/office/drawing/2014/main" id="{71F57A9B-1752-4926-A370-BCE2AF61672B}"/>
              </a:ext>
            </a:extLst>
          </p:cNvPr>
          <p:cNvPicPr>
            <a:picLocks noChangeAspect="1"/>
          </p:cNvPicPr>
          <p:nvPr/>
        </p:nvPicPr>
        <p:blipFill rotWithShape="1">
          <a:blip r:embed="rId5"/>
          <a:srcRect l="-2280" t="-1947" r="1725" b="4635"/>
          <a:stretch/>
        </p:blipFill>
        <p:spPr>
          <a:xfrm>
            <a:off x="4685654" y="833947"/>
            <a:ext cx="2667856" cy="1447824"/>
          </a:xfrm>
          <a:prstGeom prst="rect">
            <a:avLst/>
          </a:prstGeom>
        </p:spPr>
      </p:pic>
      <p:sp>
        <p:nvSpPr>
          <p:cNvPr id="130" name="Rectangle 129">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Imatge 49">
            <a:extLst>
              <a:ext uri="{FF2B5EF4-FFF2-40B4-BE49-F238E27FC236}">
                <a16:creationId xmlns:a16="http://schemas.microsoft.com/office/drawing/2014/main" id="{0D04BBCE-FD8B-4ABC-A303-525A6AE3E02C}"/>
              </a:ext>
            </a:extLst>
          </p:cNvPr>
          <p:cNvPicPr>
            <a:picLocks noChangeAspect="1"/>
          </p:cNvPicPr>
          <p:nvPr/>
        </p:nvPicPr>
        <p:blipFill>
          <a:blip r:embed="rId6"/>
          <a:stretch>
            <a:fillRect/>
          </a:stretch>
        </p:blipFill>
        <p:spPr>
          <a:xfrm>
            <a:off x="7853268" y="639044"/>
            <a:ext cx="3567362" cy="2678167"/>
          </a:xfrm>
          <a:prstGeom prst="rect">
            <a:avLst/>
          </a:prstGeom>
        </p:spPr>
      </p:pic>
      <p:sp>
        <p:nvSpPr>
          <p:cNvPr id="132" name="Rectangle 131">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tge 5">
            <a:extLst>
              <a:ext uri="{FF2B5EF4-FFF2-40B4-BE49-F238E27FC236}">
                <a16:creationId xmlns:a16="http://schemas.microsoft.com/office/drawing/2014/main" id="{6E280A03-430D-4F7D-8C5A-09D7B29D063D}"/>
              </a:ext>
            </a:extLst>
          </p:cNvPr>
          <p:cNvPicPr>
            <a:picLocks noChangeAspect="1"/>
          </p:cNvPicPr>
          <p:nvPr/>
        </p:nvPicPr>
        <p:blipFill rotWithShape="1">
          <a:blip r:embed="rId7"/>
          <a:srcRect t="1" r="1694" b="-2580"/>
          <a:stretch/>
        </p:blipFill>
        <p:spPr>
          <a:xfrm>
            <a:off x="7853007" y="4685756"/>
            <a:ext cx="3567362" cy="1201418"/>
          </a:xfrm>
          <a:prstGeom prst="rect">
            <a:avLst/>
          </a:prstGeom>
        </p:spPr>
      </p:pic>
    </p:spTree>
    <p:extLst>
      <p:ext uri="{BB962C8B-B14F-4D97-AF65-F5344CB8AC3E}">
        <p14:creationId xmlns:p14="http://schemas.microsoft.com/office/powerpoint/2010/main" val="1151985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430035" y="2335362"/>
            <a:ext cx="7985812" cy="965970"/>
          </a:xfrm>
          <a:prstGeom prst="rect">
            <a:avLst/>
          </a:prstGeom>
          <a:noFill/>
        </p:spPr>
        <p:txBody>
          <a:bodyPr wrap="square">
            <a:spAutoFit/>
          </a:bodyPr>
          <a:lstStyle/>
          <a:p>
            <a:pPr algn="ctr">
              <a:lnSpc>
                <a:spcPct val="150000"/>
              </a:lnSpc>
              <a:tabLst>
                <a:tab pos="1988185" algn="l"/>
              </a:tabLst>
            </a:pPr>
            <a:r>
              <a:rPr lang="es-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CONSTRUCCIÓ, REALITZACIÓ I SEGUIMENT D’ENQUESTES A EMPRESES DE RESTAURACIÓ COL·LECTIVA</a:t>
            </a:r>
            <a:endParaRPr lang="ca-ES" dirty="0">
              <a:solidFill>
                <a:schemeClr val="accent2"/>
              </a:solidFill>
              <a:effectLst/>
              <a:latin typeface="Arial" panose="020B0604020202020204" pitchFamily="34" charset="0"/>
              <a:ea typeface="Arial" panose="020B0604020202020204" pitchFamily="34" charset="0"/>
            </a:endParaRPr>
          </a:p>
        </p:txBody>
      </p:sp>
      <p:sp>
        <p:nvSpPr>
          <p:cNvPr id="10" name="QuadreDeText 9">
            <a:extLst>
              <a:ext uri="{FF2B5EF4-FFF2-40B4-BE49-F238E27FC236}">
                <a16:creationId xmlns:a16="http://schemas.microsoft.com/office/drawing/2014/main" id="{720FE7EA-B723-4B7E-9C82-80D16185DD21}"/>
              </a:ext>
            </a:extLst>
          </p:cNvPr>
          <p:cNvSpPr txBox="1"/>
          <p:nvPr/>
        </p:nvSpPr>
        <p:spPr>
          <a:xfrm>
            <a:off x="1332755" y="3624158"/>
            <a:ext cx="9626841" cy="1200329"/>
          </a:xfrm>
          <a:prstGeom prst="rect">
            <a:avLst/>
          </a:prstGeom>
          <a:noFill/>
        </p:spPr>
        <p:txBody>
          <a:bodyPr wrap="square">
            <a:spAutoFit/>
          </a:bodyPr>
          <a:lstStyle/>
          <a:p>
            <a:pPr marL="285750" indent="-285750" algn="just">
              <a:buFont typeface="Arial" panose="020B0604020202020204" pitchFamily="34" charset="0"/>
              <a:buChar char="•"/>
            </a:pPr>
            <a:r>
              <a:rPr lang="ca-ES" dirty="0">
                <a:effectLst/>
                <a:latin typeface="Arial" panose="020B0604020202020204" pitchFamily="34" charset="0"/>
                <a:ea typeface="Calibri" panose="020F0502020204030204" pitchFamily="34" charset="0"/>
              </a:rPr>
              <a:t>Per ampliar el número de respostes, es va contactar amb els responsables d’ensenyament dels 40  consells comarcals perquè </a:t>
            </a:r>
            <a:r>
              <a:rPr lang="ca-ES" b="1" dirty="0">
                <a:effectLst/>
                <a:latin typeface="Arial" panose="020B0604020202020204" pitchFamily="34" charset="0"/>
                <a:ea typeface="Calibri" panose="020F0502020204030204" pitchFamily="34" charset="0"/>
              </a:rPr>
              <a:t>enviessin l’enquesta </a:t>
            </a:r>
            <a:r>
              <a:rPr lang="ca-ES" dirty="0">
                <a:effectLst/>
                <a:latin typeface="Arial" panose="020B0604020202020204" pitchFamily="34" charset="0"/>
                <a:ea typeface="Calibri" panose="020F0502020204030204" pitchFamily="34" charset="0"/>
              </a:rPr>
              <a:t>a les empreses </a:t>
            </a:r>
            <a:r>
              <a:rPr lang="ca-ES" dirty="0">
                <a:latin typeface="Arial" panose="020B0604020202020204" pitchFamily="34" charset="0"/>
                <a:ea typeface="Calibri" panose="020F0502020204030204" pitchFamily="34" charset="0"/>
              </a:rPr>
              <a:t>que </a:t>
            </a:r>
            <a:r>
              <a:rPr lang="ca-ES" dirty="0">
                <a:effectLst/>
                <a:latin typeface="Arial" panose="020B0604020202020204" pitchFamily="34" charset="0"/>
                <a:ea typeface="Calibri" panose="020F0502020204030204" pitchFamily="34" charset="0"/>
              </a:rPr>
              <a:t>tenien licitacions de menjadors escolars als centres escolars que tenen competències el consell. </a:t>
            </a:r>
            <a:endParaRPr lang="ca-ES" dirty="0"/>
          </a:p>
        </p:txBody>
      </p:sp>
      <p:sp>
        <p:nvSpPr>
          <p:cNvPr id="11" name="QuadreDeText 10">
            <a:extLst>
              <a:ext uri="{FF2B5EF4-FFF2-40B4-BE49-F238E27FC236}">
                <a16:creationId xmlns:a16="http://schemas.microsoft.com/office/drawing/2014/main" id="{E3429814-F512-4686-849D-F6B1B0250CE6}"/>
              </a:ext>
            </a:extLst>
          </p:cNvPr>
          <p:cNvSpPr txBox="1"/>
          <p:nvPr/>
        </p:nvSpPr>
        <p:spPr>
          <a:xfrm>
            <a:off x="1332755" y="5030134"/>
            <a:ext cx="9626841" cy="923330"/>
          </a:xfrm>
          <a:prstGeom prst="rect">
            <a:avLst/>
          </a:prstGeom>
          <a:noFill/>
        </p:spPr>
        <p:txBody>
          <a:bodyPr wrap="square">
            <a:spAutoFit/>
          </a:bodyPr>
          <a:lstStyle/>
          <a:p>
            <a:pPr marL="285750" indent="-285750" algn="just">
              <a:buFont typeface="Arial" panose="020B0604020202020204" pitchFamily="34" charset="0"/>
              <a:buChar char="•"/>
            </a:pPr>
            <a:r>
              <a:rPr lang="ca-ES" dirty="0">
                <a:effectLst/>
                <a:latin typeface="Arial" panose="020B0604020202020204" pitchFamily="34" charset="0"/>
                <a:ea typeface="Calibri" panose="020F0502020204030204" pitchFamily="34" charset="0"/>
              </a:rPr>
              <a:t>El nombre d’empreses que han contestat l’enquesta </a:t>
            </a:r>
            <a:r>
              <a:rPr lang="ca-ES" b="1" dirty="0">
                <a:effectLst/>
                <a:latin typeface="Arial" panose="020B0604020202020204" pitchFamily="34" charset="0"/>
                <a:ea typeface="Calibri" panose="020F0502020204030204" pitchFamily="34" charset="0"/>
              </a:rPr>
              <a:t>representa més d’un 40% de l’oferta </a:t>
            </a:r>
            <a:r>
              <a:rPr lang="ca-ES" dirty="0">
                <a:effectLst/>
                <a:latin typeface="Arial" panose="020B0604020202020204" pitchFamily="34" charset="0"/>
                <a:ea typeface="Calibri" panose="020F0502020204030204" pitchFamily="34" charset="0"/>
              </a:rPr>
              <a:t>de menjadors escolars a Catalunya, dada que és més que representativa per extreure conclusions sobre l’estat del sector</a:t>
            </a:r>
            <a:endParaRPr lang="ca-ES" dirty="0"/>
          </a:p>
        </p:txBody>
      </p:sp>
      <p:graphicFrame>
        <p:nvGraphicFramePr>
          <p:cNvPr id="9" name="Contenidor de contingut 3">
            <a:extLst>
              <a:ext uri="{FF2B5EF4-FFF2-40B4-BE49-F238E27FC236}">
                <a16:creationId xmlns:a16="http://schemas.microsoft.com/office/drawing/2014/main" id="{855B3283-8722-45E9-BE2D-1EEF766DA082}"/>
              </a:ext>
            </a:extLst>
          </p:cNvPr>
          <p:cNvGraphicFramePr>
            <a:graphicFrameLocks/>
          </p:cNvGraphicFramePr>
          <p:nvPr>
            <p:extLst>
              <p:ext uri="{D42A27DB-BD31-4B8C-83A1-F6EECF244321}">
                <p14:modId xmlns:p14="http://schemas.microsoft.com/office/powerpoint/2010/main" val="23797546"/>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Gràfic 12" descr="Badge 5 with solid fill">
            <a:extLst>
              <a:ext uri="{FF2B5EF4-FFF2-40B4-BE49-F238E27FC236}">
                <a16:creationId xmlns:a16="http://schemas.microsoft.com/office/drawing/2014/main" id="{B2CE7B37-FD44-499C-82B9-67B838FAF77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88469" y="2282715"/>
            <a:ext cx="914400" cy="914400"/>
          </a:xfrm>
          <a:prstGeom prst="rect">
            <a:avLst/>
          </a:prstGeom>
        </p:spPr>
      </p:pic>
    </p:spTree>
    <p:extLst>
      <p:ext uri="{BB962C8B-B14F-4D97-AF65-F5344CB8AC3E}">
        <p14:creationId xmlns:p14="http://schemas.microsoft.com/office/powerpoint/2010/main" val="3010098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2600077" y="2326993"/>
            <a:ext cx="7985812" cy="504305"/>
          </a:xfrm>
          <a:prstGeom prst="rect">
            <a:avLst/>
          </a:prstGeom>
          <a:noFill/>
        </p:spPr>
        <p:txBody>
          <a:bodyPr wrap="square">
            <a:spAutoFit/>
          </a:bodyPr>
          <a:lstStyle/>
          <a:p>
            <a:pPr algn="ctr">
              <a:lnSpc>
                <a:spcPct val="150000"/>
              </a:lnSpc>
              <a:tabLst>
                <a:tab pos="1988185" algn="l"/>
              </a:tabLst>
            </a:pPr>
            <a:r>
              <a:rPr lang="es-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CONSTRUCCIÓ, REALITZACIÓ I SEGUIMENT D’ENQUESTES A PRODUCTORS</a:t>
            </a:r>
            <a:endParaRPr lang="ca-ES" dirty="0">
              <a:solidFill>
                <a:schemeClr val="accent2"/>
              </a:solidFill>
              <a:effectLst/>
              <a:latin typeface="Arial" panose="020B0604020202020204" pitchFamily="34" charset="0"/>
              <a:ea typeface="Arial" panose="020B0604020202020204" pitchFamily="34" charset="0"/>
            </a:endParaRPr>
          </a:p>
        </p:txBody>
      </p:sp>
      <p:sp>
        <p:nvSpPr>
          <p:cNvPr id="9" name="QuadreDeText 8">
            <a:extLst>
              <a:ext uri="{FF2B5EF4-FFF2-40B4-BE49-F238E27FC236}">
                <a16:creationId xmlns:a16="http://schemas.microsoft.com/office/drawing/2014/main" id="{11288FA4-AACE-434F-BA28-3EF863382BEB}"/>
              </a:ext>
            </a:extLst>
          </p:cNvPr>
          <p:cNvSpPr txBox="1"/>
          <p:nvPr/>
        </p:nvSpPr>
        <p:spPr>
          <a:xfrm>
            <a:off x="1796994" y="3075128"/>
            <a:ext cx="8788895" cy="2031325"/>
          </a:xfrm>
          <a:prstGeom prst="rect">
            <a:avLst/>
          </a:prstGeom>
          <a:noFill/>
        </p:spPr>
        <p:txBody>
          <a:bodyPr wrap="square">
            <a:spAutoFit/>
          </a:bodyPr>
          <a:lstStyle/>
          <a:p>
            <a:r>
              <a:rPr lang="ca-ES" dirty="0"/>
              <a:t>S’ha pogut contactar amb productors de diferents sectors agroalimentaris: horta, carn, llegums, llet i derivats, ous, mel, olis, etc. a través de diferents canals: </a:t>
            </a:r>
          </a:p>
          <a:p>
            <a:endParaRPr lang="ca-ES" dirty="0"/>
          </a:p>
          <a:p>
            <a:pPr marL="285750" indent="-285750">
              <a:buFont typeface="Arial" panose="020B0604020202020204" pitchFamily="34" charset="0"/>
              <a:buChar char="•"/>
            </a:pPr>
            <a:r>
              <a:rPr lang="ca-ES" dirty="0"/>
              <a:t>1030 productors contactats per correu electrònic (dos enviaments)</a:t>
            </a:r>
          </a:p>
          <a:p>
            <a:pPr marL="285750" indent="-285750">
              <a:buFont typeface="Arial" panose="020B0604020202020204" pitchFamily="34" charset="0"/>
              <a:buChar char="•"/>
            </a:pPr>
            <a:r>
              <a:rPr lang="ca-ES" dirty="0"/>
              <a:t>715 productors contactats per </a:t>
            </a:r>
            <a:r>
              <a:rPr lang="ca-ES" dirty="0" err="1"/>
              <a:t>Whatsapp</a:t>
            </a:r>
            <a:endParaRPr lang="ca-ES" dirty="0"/>
          </a:p>
          <a:p>
            <a:pPr marL="285750" indent="-285750">
              <a:buFont typeface="Arial" panose="020B0604020202020204" pitchFamily="34" charset="0"/>
              <a:buChar char="•"/>
            </a:pPr>
            <a:r>
              <a:rPr lang="ca-ES" dirty="0"/>
              <a:t>219 productors contactats per SMS</a:t>
            </a:r>
          </a:p>
          <a:p>
            <a:pPr marL="285750" indent="-285750">
              <a:buFont typeface="Arial" panose="020B0604020202020204" pitchFamily="34" charset="0"/>
              <a:buChar char="•"/>
            </a:pPr>
            <a:r>
              <a:rPr lang="ca-ES" dirty="0"/>
              <a:t>76 productors contactats per </a:t>
            </a:r>
            <a:r>
              <a:rPr lang="ca-ES" dirty="0" err="1"/>
              <a:t>Twitter</a:t>
            </a:r>
            <a:endParaRPr lang="ca-ES" dirty="0"/>
          </a:p>
        </p:txBody>
      </p:sp>
      <p:sp>
        <p:nvSpPr>
          <p:cNvPr id="11" name="AutoShape 10" descr="Twitter Logo | LOGOS de MARCAS">
            <a:extLst>
              <a:ext uri="{FF2B5EF4-FFF2-40B4-BE49-F238E27FC236}">
                <a16:creationId xmlns:a16="http://schemas.microsoft.com/office/drawing/2014/main" id="{54BEAD15-8A4F-45E9-BE72-011E8A45893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a-ES"/>
          </a:p>
        </p:txBody>
      </p:sp>
      <p:grpSp>
        <p:nvGrpSpPr>
          <p:cNvPr id="18" name="Agrupa 17">
            <a:extLst>
              <a:ext uri="{FF2B5EF4-FFF2-40B4-BE49-F238E27FC236}">
                <a16:creationId xmlns:a16="http://schemas.microsoft.com/office/drawing/2014/main" id="{9AC11992-822B-49FC-B9AD-5DBE23B09A3E}"/>
              </a:ext>
            </a:extLst>
          </p:cNvPr>
          <p:cNvGrpSpPr/>
          <p:nvPr/>
        </p:nvGrpSpPr>
        <p:grpSpPr>
          <a:xfrm>
            <a:off x="2783618" y="5301181"/>
            <a:ext cx="6624764" cy="994936"/>
            <a:chOff x="2884628" y="5307925"/>
            <a:chExt cx="6624764" cy="994936"/>
          </a:xfrm>
        </p:grpSpPr>
        <p:pic>
          <p:nvPicPr>
            <p:cNvPr id="3076" name="Picture 4" descr="Logo de Whatsapp: la historia y el significado del logotipo, la marca y el  símbolo. | png, vector">
              <a:extLst>
                <a:ext uri="{FF2B5EF4-FFF2-40B4-BE49-F238E27FC236}">
                  <a16:creationId xmlns:a16="http://schemas.microsoft.com/office/drawing/2014/main" id="{249D995F-97C3-425A-9A00-2D1328AD92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2528" y="5336067"/>
              <a:ext cx="1668717" cy="93865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1BA0DB4D-A97A-4A1C-8249-FBF77C121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209" y="5396957"/>
              <a:ext cx="820484" cy="820484"/>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witter Logo - PNG y Vector">
              <a:extLst>
                <a:ext uri="{FF2B5EF4-FFF2-40B4-BE49-F238E27FC236}">
                  <a16:creationId xmlns:a16="http://schemas.microsoft.com/office/drawing/2014/main" id="{62297B9A-0A0F-43D9-9FE2-9929758A7A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9676" y="5385004"/>
              <a:ext cx="889716" cy="889716"/>
            </a:xfrm>
            <a:prstGeom prst="rect">
              <a:avLst/>
            </a:prstGeom>
            <a:noFill/>
            <a:extLst>
              <a:ext uri="{909E8E84-426E-40DD-AFC4-6F175D3DCCD1}">
                <a14:hiddenFill xmlns:a14="http://schemas.microsoft.com/office/drawing/2010/main">
                  <a:solidFill>
                    <a:srgbClr val="FFFFFF"/>
                  </a:solidFill>
                </a14:hiddenFill>
              </a:ext>
            </a:extLst>
          </p:spPr>
        </p:pic>
        <p:pic>
          <p:nvPicPr>
            <p:cNvPr id="16" name="Gràfic 15" descr="Email with solid fill">
              <a:extLst>
                <a:ext uri="{FF2B5EF4-FFF2-40B4-BE49-F238E27FC236}">
                  <a16:creationId xmlns:a16="http://schemas.microsoft.com/office/drawing/2014/main" id="{4F47052E-384B-4E2C-AF45-FBB3467C2C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84628" y="5307925"/>
              <a:ext cx="994936" cy="994936"/>
            </a:xfrm>
            <a:prstGeom prst="rect">
              <a:avLst/>
            </a:prstGeom>
          </p:spPr>
        </p:pic>
      </p:grpSp>
      <p:graphicFrame>
        <p:nvGraphicFramePr>
          <p:cNvPr id="12" name="Contenidor de contingut 3">
            <a:extLst>
              <a:ext uri="{FF2B5EF4-FFF2-40B4-BE49-F238E27FC236}">
                <a16:creationId xmlns:a16="http://schemas.microsoft.com/office/drawing/2014/main" id="{C8817451-4B89-44AB-B94E-1B3A38DBA453}"/>
              </a:ext>
            </a:extLst>
          </p:cNvPr>
          <p:cNvGraphicFramePr>
            <a:graphicFrameLocks/>
          </p:cNvGraphicFramePr>
          <p:nvPr>
            <p:extLst>
              <p:ext uri="{D42A27DB-BD31-4B8C-83A1-F6EECF244321}">
                <p14:modId xmlns:p14="http://schemas.microsoft.com/office/powerpoint/2010/main" val="1551350947"/>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Gràfic 12" descr="Badge 5 with solid fill">
            <a:extLst>
              <a:ext uri="{FF2B5EF4-FFF2-40B4-BE49-F238E27FC236}">
                <a16:creationId xmlns:a16="http://schemas.microsoft.com/office/drawing/2014/main" id="{223F41EC-B8B2-4EDD-8AAA-66068946C90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1685677" y="2160728"/>
            <a:ext cx="914400" cy="914400"/>
          </a:xfrm>
          <a:prstGeom prst="rect">
            <a:avLst/>
          </a:prstGeom>
        </p:spPr>
      </p:pic>
    </p:spTree>
    <p:extLst>
      <p:ext uri="{BB962C8B-B14F-4D97-AF65-F5344CB8AC3E}">
        <p14:creationId xmlns:p14="http://schemas.microsoft.com/office/powerpoint/2010/main" val="1865280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3B7E1BAE-E3E7-4780-839C-99D148F996B7}"/>
              </a:ext>
            </a:extLst>
          </p:cNvPr>
          <p:cNvSpPr txBox="1"/>
          <p:nvPr/>
        </p:nvSpPr>
        <p:spPr>
          <a:xfrm>
            <a:off x="3464092" y="2060153"/>
            <a:ext cx="5263816" cy="504305"/>
          </a:xfrm>
          <a:prstGeom prst="rect">
            <a:avLst/>
          </a:prstGeom>
          <a:noFill/>
        </p:spPr>
        <p:txBody>
          <a:bodyPr wrap="square">
            <a:spAutoFit/>
          </a:bodyPr>
          <a:lstStyle/>
          <a:p>
            <a:pPr algn="ctr">
              <a:lnSpc>
                <a:spcPct val="150000"/>
              </a:lnSpc>
              <a:tabLst>
                <a:tab pos="1988185" algn="l"/>
              </a:tabLst>
            </a:pPr>
            <a:r>
              <a:rPr lang="ca-ES" sz="2000" b="1" dirty="0">
                <a:solidFill>
                  <a:schemeClr val="accent2"/>
                </a:solidFill>
                <a:effectLst/>
                <a:latin typeface="Calibri" panose="020F0502020204030204" pitchFamily="34" charset="0"/>
                <a:ea typeface="Calibri" panose="020F0502020204030204" pitchFamily="34" charset="0"/>
                <a:cs typeface="Times New Roman" panose="02020603050405020304" pitchFamily="18" charset="0"/>
              </a:rPr>
              <a:t>REUNIONS QUALITATIVES AMB ELS LICITADORS</a:t>
            </a:r>
            <a:endParaRPr lang="ca-ES" dirty="0">
              <a:solidFill>
                <a:schemeClr val="accent2"/>
              </a:solidFill>
              <a:effectLst/>
              <a:latin typeface="Arial" panose="020B0604020202020204" pitchFamily="34" charset="0"/>
              <a:ea typeface="Arial" panose="020B0604020202020204" pitchFamily="34" charset="0"/>
            </a:endParaRPr>
          </a:p>
        </p:txBody>
      </p:sp>
      <p:sp>
        <p:nvSpPr>
          <p:cNvPr id="6" name="QuadreDeText 5">
            <a:extLst>
              <a:ext uri="{FF2B5EF4-FFF2-40B4-BE49-F238E27FC236}">
                <a16:creationId xmlns:a16="http://schemas.microsoft.com/office/drawing/2014/main" id="{BC446D10-B195-4E66-AA63-D1A21022D874}"/>
              </a:ext>
            </a:extLst>
          </p:cNvPr>
          <p:cNvSpPr txBox="1"/>
          <p:nvPr/>
        </p:nvSpPr>
        <p:spPr>
          <a:xfrm>
            <a:off x="1280107" y="2740472"/>
            <a:ext cx="10067278" cy="1077218"/>
          </a:xfrm>
          <a:prstGeom prst="rect">
            <a:avLst/>
          </a:prstGeom>
          <a:noFill/>
        </p:spPr>
        <p:txBody>
          <a:bodyPr wrap="square">
            <a:spAutoFit/>
          </a:bodyPr>
          <a:lstStyle/>
          <a:p>
            <a:pPr marL="742950" lvl="1" indent="-285750" algn="just">
              <a:buFont typeface="Symbol" panose="05050102010706020507" pitchFamily="18" charset="2"/>
              <a:buChar char=""/>
              <a:tabLst>
                <a:tab pos="1988185" algn="l"/>
              </a:tabLst>
            </a:pPr>
            <a:r>
              <a:rPr lang="ca-ES" sz="1600" dirty="0">
                <a:latin typeface="Arial" panose="020B0604020202020204" pitchFamily="34" charset="0"/>
                <a:ea typeface="Arial" panose="020B0604020202020204" pitchFamily="34" charset="0"/>
              </a:rPr>
              <a:t>Enviament de cartes i enquestes als responsables de l’àrea d’ensenyament dels 40 consells comarcals </a:t>
            </a:r>
          </a:p>
          <a:p>
            <a:pPr lvl="1" algn="just">
              <a:tabLst>
                <a:tab pos="1988185" algn="l"/>
              </a:tabLst>
            </a:pPr>
            <a:endParaRPr lang="ca-ES" sz="1600" dirty="0">
              <a:latin typeface="Arial" panose="020B0604020202020204" pitchFamily="34" charset="0"/>
              <a:ea typeface="Arial" panose="020B0604020202020204" pitchFamily="34" charset="0"/>
            </a:endParaRPr>
          </a:p>
          <a:p>
            <a:pPr marL="742950" lvl="1" indent="-285750" algn="just">
              <a:buFont typeface="Symbol" panose="05050102010706020507" pitchFamily="18" charset="2"/>
              <a:buChar char=""/>
              <a:tabLst>
                <a:tab pos="1988185" algn="l"/>
              </a:tabLst>
            </a:pPr>
            <a:r>
              <a:rPr lang="ca-ES" sz="1600" dirty="0">
                <a:latin typeface="Arial" panose="020B0604020202020204" pitchFamily="34" charset="0"/>
                <a:ea typeface="Arial" panose="020B0604020202020204" pitchFamily="34" charset="0"/>
              </a:rPr>
              <a:t>Conferències telefòniques</a:t>
            </a:r>
            <a:endParaRPr lang="ca-ES" sz="1600" dirty="0">
              <a:effectLst/>
              <a:latin typeface="Arial" panose="020B0604020202020204" pitchFamily="34" charset="0"/>
              <a:ea typeface="Arial" panose="020B0604020202020204" pitchFamily="34" charset="0"/>
            </a:endParaRPr>
          </a:p>
        </p:txBody>
      </p:sp>
      <p:graphicFrame>
        <p:nvGraphicFramePr>
          <p:cNvPr id="5" name="Taula 8">
            <a:extLst>
              <a:ext uri="{FF2B5EF4-FFF2-40B4-BE49-F238E27FC236}">
                <a16:creationId xmlns:a16="http://schemas.microsoft.com/office/drawing/2014/main" id="{63025B82-1369-450A-9B82-9B4E15D16C14}"/>
              </a:ext>
            </a:extLst>
          </p:cNvPr>
          <p:cNvGraphicFramePr>
            <a:graphicFrameLocks noGrp="1"/>
          </p:cNvGraphicFramePr>
          <p:nvPr>
            <p:extLst>
              <p:ext uri="{D42A27DB-BD31-4B8C-83A1-F6EECF244321}">
                <p14:modId xmlns:p14="http://schemas.microsoft.com/office/powerpoint/2010/main" val="1075568405"/>
              </p:ext>
            </p:extLst>
          </p:nvPr>
        </p:nvGraphicFramePr>
        <p:xfrm>
          <a:off x="272120" y="3805146"/>
          <a:ext cx="3051525" cy="2511808"/>
        </p:xfrm>
        <a:graphic>
          <a:graphicData uri="http://schemas.openxmlformats.org/drawingml/2006/table">
            <a:tbl>
              <a:tblPr firstRow="1" bandRow="1">
                <a:tableStyleId>{5C22544A-7EE6-4342-B048-85BDC9FD1C3A}</a:tableStyleId>
              </a:tblPr>
              <a:tblGrid>
                <a:gridCol w="1487732">
                  <a:extLst>
                    <a:ext uri="{9D8B030D-6E8A-4147-A177-3AD203B41FA5}">
                      <a16:colId xmlns:a16="http://schemas.microsoft.com/office/drawing/2014/main" val="25340705"/>
                    </a:ext>
                  </a:extLst>
                </a:gridCol>
                <a:gridCol w="1563793">
                  <a:extLst>
                    <a:ext uri="{9D8B030D-6E8A-4147-A177-3AD203B41FA5}">
                      <a16:colId xmlns:a16="http://schemas.microsoft.com/office/drawing/2014/main" val="3779615320"/>
                    </a:ext>
                  </a:extLst>
                </a:gridCol>
              </a:tblGrid>
              <a:tr h="327830">
                <a:tc>
                  <a:txBody>
                    <a:bodyPr/>
                    <a:lstStyle/>
                    <a:p>
                      <a:r>
                        <a:rPr lang="es-ES" sz="1400" dirty="0"/>
                        <a:t>Consell Comarcal</a:t>
                      </a:r>
                      <a:endParaRPr lang="ca-ES" sz="1400" dirty="0"/>
                    </a:p>
                  </a:txBody>
                  <a:tcPr/>
                </a:tc>
                <a:tc>
                  <a:txBody>
                    <a:bodyPr/>
                    <a:lstStyle/>
                    <a:p>
                      <a:r>
                        <a:rPr lang="es-ES" sz="1400" dirty="0"/>
                        <a:t>Responsable</a:t>
                      </a:r>
                      <a:endParaRPr lang="ca-ES" sz="1400" dirty="0"/>
                    </a:p>
                  </a:txBody>
                  <a:tcPr/>
                </a:tc>
                <a:extLst>
                  <a:ext uri="{0D108BD9-81ED-4DB2-BD59-A6C34878D82A}">
                    <a16:rowId xmlns:a16="http://schemas.microsoft.com/office/drawing/2014/main" val="2400765023"/>
                  </a:ext>
                </a:extLst>
              </a:tr>
              <a:tr h="323537">
                <a:tc>
                  <a:txBody>
                    <a:bodyPr/>
                    <a:lstStyle/>
                    <a:p>
                      <a:pPr algn="l" fontAlgn="b"/>
                      <a:r>
                        <a:rPr lang="ca-ES" sz="1100" b="1" i="0" u="none" strike="noStrike" dirty="0">
                          <a:solidFill>
                            <a:srgbClr val="000000"/>
                          </a:solidFill>
                          <a:effectLst/>
                          <a:latin typeface="Arial" panose="020B0604020202020204" pitchFamily="34" charset="0"/>
                        </a:rPr>
                        <a:t>Alt Camp</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Sílvia </a:t>
                      </a:r>
                      <a:r>
                        <a:rPr lang="ca-ES" sz="1100" b="0" i="0" u="none" strike="noStrike" dirty="0" err="1">
                          <a:solidFill>
                            <a:srgbClr val="000000"/>
                          </a:solidFill>
                          <a:effectLst/>
                          <a:latin typeface="Arial" panose="020B0604020202020204" pitchFamily="34" charset="0"/>
                        </a:rPr>
                        <a:t>Orpinell</a:t>
                      </a:r>
                      <a:r>
                        <a:rPr lang="ca-ES" sz="1100" b="0" i="0" u="none" strike="noStrike" dirty="0">
                          <a:solidFill>
                            <a:srgbClr val="000000"/>
                          </a:solidFill>
                          <a:effectLst/>
                          <a:latin typeface="Arial" panose="020B0604020202020204" pitchFamily="34" charset="0"/>
                        </a:rPr>
                        <a:t> </a:t>
                      </a:r>
                      <a:r>
                        <a:rPr lang="ca-ES" sz="1100" b="0" i="0" u="none" strike="noStrike" dirty="0" err="1">
                          <a:solidFill>
                            <a:srgbClr val="000000"/>
                          </a:solidFill>
                          <a:effectLst/>
                          <a:latin typeface="Arial" panose="020B0604020202020204" pitchFamily="34" charset="0"/>
                        </a:rPr>
                        <a:t>Sugrañes</a:t>
                      </a:r>
                      <a:endParaRPr lang="ca-E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57315708"/>
                  </a:ext>
                </a:extLst>
              </a:tr>
              <a:tr h="169131">
                <a:tc>
                  <a:txBody>
                    <a:bodyPr/>
                    <a:lstStyle/>
                    <a:p>
                      <a:pPr algn="l" fontAlgn="b"/>
                      <a:r>
                        <a:rPr lang="ca-ES" sz="1100" b="1" i="0" u="none" strike="noStrike" dirty="0">
                          <a:solidFill>
                            <a:srgbClr val="000000"/>
                          </a:solidFill>
                          <a:effectLst/>
                          <a:latin typeface="Arial" panose="020B0604020202020204" pitchFamily="34" charset="0"/>
                        </a:rPr>
                        <a:t>Alt Empordà</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Maria Teresa Genís</a:t>
                      </a:r>
                    </a:p>
                  </a:txBody>
                  <a:tcPr marL="0" marR="0" marT="0" marB="0" anchor="ctr"/>
                </a:tc>
                <a:extLst>
                  <a:ext uri="{0D108BD9-81ED-4DB2-BD59-A6C34878D82A}">
                    <a16:rowId xmlns:a16="http://schemas.microsoft.com/office/drawing/2014/main" val="1675516526"/>
                  </a:ext>
                </a:extLst>
              </a:tr>
              <a:tr h="169131">
                <a:tc>
                  <a:txBody>
                    <a:bodyPr/>
                    <a:lstStyle/>
                    <a:p>
                      <a:pPr algn="l" fontAlgn="b"/>
                      <a:r>
                        <a:rPr lang="ca-ES" sz="1100" b="1" i="0" u="none" strike="noStrike" dirty="0">
                          <a:solidFill>
                            <a:srgbClr val="000000"/>
                          </a:solidFill>
                          <a:effectLst/>
                          <a:latin typeface="Arial" panose="020B0604020202020204" pitchFamily="34" charset="0"/>
                        </a:rPr>
                        <a:t>Alt Penedès</a:t>
                      </a:r>
                    </a:p>
                  </a:txBody>
                  <a:tcPr marL="0" marR="0" marT="0" marB="0" anchor="b"/>
                </a:tc>
                <a:tc>
                  <a:txBody>
                    <a:bodyPr/>
                    <a:lstStyle/>
                    <a:p>
                      <a:pPr algn="l" fontAlgn="b"/>
                      <a:r>
                        <a:rPr lang="ca-ES" sz="1100" b="0" i="0" u="none" strike="noStrike" dirty="0" err="1">
                          <a:solidFill>
                            <a:srgbClr val="000000"/>
                          </a:solidFill>
                          <a:effectLst/>
                          <a:latin typeface="Arial" panose="020B0604020202020204" pitchFamily="34" charset="0"/>
                        </a:rPr>
                        <a:t>Ció</a:t>
                      </a:r>
                      <a:r>
                        <a:rPr lang="ca-ES" sz="1100" b="0" i="0" u="none" strike="noStrike" dirty="0">
                          <a:solidFill>
                            <a:srgbClr val="000000"/>
                          </a:solidFill>
                          <a:effectLst/>
                          <a:latin typeface="Arial" panose="020B0604020202020204" pitchFamily="34" charset="0"/>
                        </a:rPr>
                        <a:t> Jover</a:t>
                      </a:r>
                    </a:p>
                  </a:txBody>
                  <a:tcPr marL="0" marR="0" marT="0" marB="0" anchor="b"/>
                </a:tc>
                <a:extLst>
                  <a:ext uri="{0D108BD9-81ED-4DB2-BD59-A6C34878D82A}">
                    <a16:rowId xmlns:a16="http://schemas.microsoft.com/office/drawing/2014/main" val="287263042"/>
                  </a:ext>
                </a:extLst>
              </a:tr>
              <a:tr h="169131">
                <a:tc>
                  <a:txBody>
                    <a:bodyPr/>
                    <a:lstStyle/>
                    <a:p>
                      <a:pPr algn="l" fontAlgn="b"/>
                      <a:r>
                        <a:rPr lang="ca-ES" sz="1100" b="1" i="0" u="none" strike="noStrike" dirty="0">
                          <a:solidFill>
                            <a:srgbClr val="000000"/>
                          </a:solidFill>
                          <a:effectLst/>
                          <a:latin typeface="Arial" panose="020B0604020202020204" pitchFamily="34" charset="0"/>
                        </a:rPr>
                        <a:t>Alt Urgell</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Anna Gallart</a:t>
                      </a:r>
                    </a:p>
                  </a:txBody>
                  <a:tcPr marL="0" marR="0" marT="0" marB="0" anchor="ctr"/>
                </a:tc>
                <a:extLst>
                  <a:ext uri="{0D108BD9-81ED-4DB2-BD59-A6C34878D82A}">
                    <a16:rowId xmlns:a16="http://schemas.microsoft.com/office/drawing/2014/main" val="1988750836"/>
                  </a:ext>
                </a:extLst>
              </a:tr>
              <a:tr h="169131">
                <a:tc>
                  <a:txBody>
                    <a:bodyPr/>
                    <a:lstStyle/>
                    <a:p>
                      <a:pPr algn="l" fontAlgn="b"/>
                      <a:r>
                        <a:rPr lang="ca-ES" sz="1100" b="1" i="0" u="none" strike="noStrike" dirty="0">
                          <a:solidFill>
                            <a:srgbClr val="000000"/>
                          </a:solidFill>
                          <a:effectLst/>
                          <a:latin typeface="Arial" panose="020B0604020202020204" pitchFamily="34" charset="0"/>
                        </a:rPr>
                        <a:t>Alta Ribagorça</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Mar Moliner </a:t>
                      </a:r>
                    </a:p>
                  </a:txBody>
                  <a:tcPr marL="0" marR="0" marT="0" marB="0" anchor="ctr"/>
                </a:tc>
                <a:extLst>
                  <a:ext uri="{0D108BD9-81ED-4DB2-BD59-A6C34878D82A}">
                    <a16:rowId xmlns:a16="http://schemas.microsoft.com/office/drawing/2014/main" val="1127534076"/>
                  </a:ext>
                </a:extLst>
              </a:tr>
              <a:tr h="169131">
                <a:tc>
                  <a:txBody>
                    <a:bodyPr/>
                    <a:lstStyle/>
                    <a:p>
                      <a:pPr algn="l" fontAlgn="b"/>
                      <a:r>
                        <a:rPr lang="ca-ES" sz="1100" b="1" i="0" u="none" strike="noStrike" dirty="0">
                          <a:solidFill>
                            <a:srgbClr val="000000"/>
                          </a:solidFill>
                          <a:effectLst/>
                          <a:latin typeface="Arial" panose="020B0604020202020204" pitchFamily="34" charset="0"/>
                        </a:rPr>
                        <a:t>Anoia</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Rosa Molas</a:t>
                      </a:r>
                    </a:p>
                  </a:txBody>
                  <a:tcPr marL="0" marR="0" marT="0" marB="0" anchor="ctr"/>
                </a:tc>
                <a:extLst>
                  <a:ext uri="{0D108BD9-81ED-4DB2-BD59-A6C34878D82A}">
                    <a16:rowId xmlns:a16="http://schemas.microsoft.com/office/drawing/2014/main" val="546935660"/>
                  </a:ext>
                </a:extLst>
              </a:tr>
              <a:tr h="169131">
                <a:tc>
                  <a:txBody>
                    <a:bodyPr/>
                    <a:lstStyle/>
                    <a:p>
                      <a:pPr algn="l" fontAlgn="b"/>
                      <a:r>
                        <a:rPr lang="ca-ES" sz="1100" b="1" i="0" u="none" strike="noStrike" dirty="0">
                          <a:solidFill>
                            <a:srgbClr val="000000"/>
                          </a:solidFill>
                          <a:effectLst/>
                          <a:latin typeface="Arial" panose="020B0604020202020204" pitchFamily="34" charset="0"/>
                        </a:rPr>
                        <a:t>Bages</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Paula Mora Navarro</a:t>
                      </a:r>
                    </a:p>
                  </a:txBody>
                  <a:tcPr marL="0" marR="0" marT="0" marB="0" anchor="b"/>
                </a:tc>
                <a:extLst>
                  <a:ext uri="{0D108BD9-81ED-4DB2-BD59-A6C34878D82A}">
                    <a16:rowId xmlns:a16="http://schemas.microsoft.com/office/drawing/2014/main" val="545509295"/>
                  </a:ext>
                </a:extLst>
              </a:tr>
              <a:tr h="169131">
                <a:tc>
                  <a:txBody>
                    <a:bodyPr/>
                    <a:lstStyle/>
                    <a:p>
                      <a:pPr algn="l" fontAlgn="b"/>
                      <a:r>
                        <a:rPr lang="ca-ES" sz="1100" b="1" i="0" u="none" strike="noStrike" dirty="0">
                          <a:solidFill>
                            <a:srgbClr val="000000"/>
                          </a:solidFill>
                          <a:effectLst/>
                          <a:latin typeface="Arial" panose="020B0604020202020204" pitchFamily="34" charset="0"/>
                        </a:rPr>
                        <a:t>Baix Camp</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Josep Joan Vallés</a:t>
                      </a:r>
                    </a:p>
                  </a:txBody>
                  <a:tcPr marL="0" marR="0" marT="0" marB="0" anchor="ctr"/>
                </a:tc>
                <a:extLst>
                  <a:ext uri="{0D108BD9-81ED-4DB2-BD59-A6C34878D82A}">
                    <a16:rowId xmlns:a16="http://schemas.microsoft.com/office/drawing/2014/main" val="745457438"/>
                  </a:ext>
                </a:extLst>
              </a:tr>
              <a:tr h="169131">
                <a:tc>
                  <a:txBody>
                    <a:bodyPr/>
                    <a:lstStyle/>
                    <a:p>
                      <a:pPr algn="l" fontAlgn="b"/>
                      <a:r>
                        <a:rPr lang="ca-ES" sz="1100" b="1" i="0" u="none" strike="noStrike" dirty="0">
                          <a:solidFill>
                            <a:srgbClr val="000000"/>
                          </a:solidFill>
                          <a:effectLst/>
                          <a:latin typeface="Arial" panose="020B0604020202020204" pitchFamily="34" charset="0"/>
                        </a:rPr>
                        <a:t>Baix Ebre</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Eva Blanc</a:t>
                      </a:r>
                    </a:p>
                  </a:txBody>
                  <a:tcPr marL="0" marR="0" marT="0" marB="0" anchor="ctr"/>
                </a:tc>
                <a:extLst>
                  <a:ext uri="{0D108BD9-81ED-4DB2-BD59-A6C34878D82A}">
                    <a16:rowId xmlns:a16="http://schemas.microsoft.com/office/drawing/2014/main" val="2867450501"/>
                  </a:ext>
                </a:extLst>
              </a:tr>
              <a:tr h="169131">
                <a:tc>
                  <a:txBody>
                    <a:bodyPr/>
                    <a:lstStyle/>
                    <a:p>
                      <a:pPr algn="l" fontAlgn="b"/>
                      <a:r>
                        <a:rPr lang="ca-ES" sz="1100" b="1" i="0" u="none" strike="noStrike" dirty="0">
                          <a:solidFill>
                            <a:srgbClr val="000000"/>
                          </a:solidFill>
                          <a:effectLst/>
                          <a:latin typeface="Arial" panose="020B0604020202020204" pitchFamily="34" charset="0"/>
                        </a:rPr>
                        <a:t>Baix Empordà</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Imma Ricart</a:t>
                      </a:r>
                    </a:p>
                  </a:txBody>
                  <a:tcPr marL="0" marR="0" marT="0" marB="0" anchor="ctr"/>
                </a:tc>
                <a:extLst>
                  <a:ext uri="{0D108BD9-81ED-4DB2-BD59-A6C34878D82A}">
                    <a16:rowId xmlns:a16="http://schemas.microsoft.com/office/drawing/2014/main" val="1761431089"/>
                  </a:ext>
                </a:extLst>
              </a:tr>
              <a:tr h="169131">
                <a:tc>
                  <a:txBody>
                    <a:bodyPr/>
                    <a:lstStyle/>
                    <a:p>
                      <a:pPr algn="l" fontAlgn="b"/>
                      <a:r>
                        <a:rPr lang="ca-ES" sz="1100" b="1" i="0" u="none" strike="noStrike" dirty="0">
                          <a:solidFill>
                            <a:srgbClr val="000000"/>
                          </a:solidFill>
                          <a:effectLst/>
                          <a:latin typeface="Arial" panose="020B0604020202020204" pitchFamily="34" charset="0"/>
                        </a:rPr>
                        <a:t>Baix Llobregat</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Olga Martinez</a:t>
                      </a:r>
                    </a:p>
                  </a:txBody>
                  <a:tcPr marL="0" marR="0" marT="0" marB="0" anchor="ctr"/>
                </a:tc>
                <a:extLst>
                  <a:ext uri="{0D108BD9-81ED-4DB2-BD59-A6C34878D82A}">
                    <a16:rowId xmlns:a16="http://schemas.microsoft.com/office/drawing/2014/main" val="422652115"/>
                  </a:ext>
                </a:extLst>
              </a:tr>
              <a:tr h="169131">
                <a:tc>
                  <a:txBody>
                    <a:bodyPr/>
                    <a:lstStyle/>
                    <a:p>
                      <a:pPr algn="l" fontAlgn="b"/>
                      <a:r>
                        <a:rPr lang="ca-ES" sz="1100" b="1" i="0" u="none" strike="noStrike" dirty="0">
                          <a:solidFill>
                            <a:srgbClr val="000000"/>
                          </a:solidFill>
                          <a:effectLst/>
                          <a:latin typeface="Arial" panose="020B0604020202020204" pitchFamily="34" charset="0"/>
                        </a:rPr>
                        <a:t>Baix Penedès</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Mercè Calaf Ventura</a:t>
                      </a:r>
                    </a:p>
                  </a:txBody>
                  <a:tcPr marL="0" marR="0" marT="0" marB="0" anchor="ctr"/>
                </a:tc>
                <a:extLst>
                  <a:ext uri="{0D108BD9-81ED-4DB2-BD59-A6C34878D82A}">
                    <a16:rowId xmlns:a16="http://schemas.microsoft.com/office/drawing/2014/main" val="1476774072"/>
                  </a:ext>
                </a:extLst>
              </a:tr>
            </a:tbl>
          </a:graphicData>
        </a:graphic>
      </p:graphicFrame>
      <p:graphicFrame>
        <p:nvGraphicFramePr>
          <p:cNvPr id="9" name="Taula 8">
            <a:extLst>
              <a:ext uri="{FF2B5EF4-FFF2-40B4-BE49-F238E27FC236}">
                <a16:creationId xmlns:a16="http://schemas.microsoft.com/office/drawing/2014/main" id="{53B0319E-8F35-48BF-B56C-A646C6BE9E0D}"/>
              </a:ext>
            </a:extLst>
          </p:cNvPr>
          <p:cNvGraphicFramePr>
            <a:graphicFrameLocks noGrp="1"/>
          </p:cNvGraphicFramePr>
          <p:nvPr>
            <p:extLst>
              <p:ext uri="{D42A27DB-BD31-4B8C-83A1-F6EECF244321}">
                <p14:modId xmlns:p14="http://schemas.microsoft.com/office/powerpoint/2010/main" val="1581049747"/>
              </p:ext>
            </p:extLst>
          </p:nvPr>
        </p:nvGraphicFramePr>
        <p:xfrm>
          <a:off x="3323645" y="3805146"/>
          <a:ext cx="2949552" cy="2524352"/>
        </p:xfrm>
        <a:graphic>
          <a:graphicData uri="http://schemas.openxmlformats.org/drawingml/2006/table">
            <a:tbl>
              <a:tblPr firstRow="1" bandRow="1">
                <a:tableStyleId>{5C22544A-7EE6-4342-B048-85BDC9FD1C3A}</a:tableStyleId>
              </a:tblPr>
              <a:tblGrid>
                <a:gridCol w="1474776">
                  <a:extLst>
                    <a:ext uri="{9D8B030D-6E8A-4147-A177-3AD203B41FA5}">
                      <a16:colId xmlns:a16="http://schemas.microsoft.com/office/drawing/2014/main" val="25340705"/>
                    </a:ext>
                  </a:extLst>
                </a:gridCol>
                <a:gridCol w="1474776">
                  <a:extLst>
                    <a:ext uri="{9D8B030D-6E8A-4147-A177-3AD203B41FA5}">
                      <a16:colId xmlns:a16="http://schemas.microsoft.com/office/drawing/2014/main" val="3779615320"/>
                    </a:ext>
                  </a:extLst>
                </a:gridCol>
              </a:tblGrid>
              <a:tr h="301456">
                <a:tc>
                  <a:txBody>
                    <a:bodyPr/>
                    <a:lstStyle/>
                    <a:p>
                      <a:r>
                        <a:rPr lang="es-ES" sz="1400" dirty="0"/>
                        <a:t>Consell Comarcal</a:t>
                      </a:r>
                      <a:endParaRPr lang="ca-ES" sz="1400" dirty="0"/>
                    </a:p>
                  </a:txBody>
                  <a:tcPr/>
                </a:tc>
                <a:tc>
                  <a:txBody>
                    <a:bodyPr/>
                    <a:lstStyle/>
                    <a:p>
                      <a:r>
                        <a:rPr lang="es-ES" sz="1400" dirty="0"/>
                        <a:t>Responsable</a:t>
                      </a:r>
                      <a:endParaRPr lang="ca-ES" sz="1400" dirty="0"/>
                    </a:p>
                  </a:txBody>
                  <a:tcPr/>
                </a:tc>
                <a:extLst>
                  <a:ext uri="{0D108BD9-81ED-4DB2-BD59-A6C34878D82A}">
                    <a16:rowId xmlns:a16="http://schemas.microsoft.com/office/drawing/2014/main" val="2400765023"/>
                  </a:ext>
                </a:extLst>
              </a:tr>
              <a:tr h="172669">
                <a:tc>
                  <a:txBody>
                    <a:bodyPr/>
                    <a:lstStyle/>
                    <a:p>
                      <a:pPr algn="l" fontAlgn="b"/>
                      <a:r>
                        <a:rPr lang="ca-ES" sz="1100" b="1" i="0" u="none" strike="noStrike" dirty="0">
                          <a:solidFill>
                            <a:srgbClr val="000000"/>
                          </a:solidFill>
                          <a:effectLst/>
                          <a:latin typeface="Arial" panose="020B0604020202020204" pitchFamily="34" charset="0"/>
                        </a:rPr>
                        <a:t>Berguedà</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Carlota López</a:t>
                      </a:r>
                    </a:p>
                  </a:txBody>
                  <a:tcPr marL="0" marR="0" marT="0" marB="0" anchor="ctr"/>
                </a:tc>
                <a:extLst>
                  <a:ext uri="{0D108BD9-81ED-4DB2-BD59-A6C34878D82A}">
                    <a16:rowId xmlns:a16="http://schemas.microsoft.com/office/drawing/2014/main" val="1988750836"/>
                  </a:ext>
                </a:extLst>
              </a:tr>
              <a:tr h="172669">
                <a:tc>
                  <a:txBody>
                    <a:bodyPr/>
                    <a:lstStyle/>
                    <a:p>
                      <a:pPr algn="l" fontAlgn="b"/>
                      <a:r>
                        <a:rPr lang="ca-ES" sz="1100" b="1" i="0" u="none" strike="noStrike" dirty="0">
                          <a:solidFill>
                            <a:srgbClr val="000000"/>
                          </a:solidFill>
                          <a:effectLst/>
                          <a:latin typeface="Arial" panose="020B0604020202020204" pitchFamily="34" charset="0"/>
                        </a:rPr>
                        <a:t>Cerdanya</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Àngel Robert</a:t>
                      </a:r>
                    </a:p>
                  </a:txBody>
                  <a:tcPr marL="0" marR="0" marT="0" marB="0" anchor="ctr"/>
                </a:tc>
                <a:extLst>
                  <a:ext uri="{0D108BD9-81ED-4DB2-BD59-A6C34878D82A}">
                    <a16:rowId xmlns:a16="http://schemas.microsoft.com/office/drawing/2014/main" val="1127534076"/>
                  </a:ext>
                </a:extLst>
              </a:tr>
              <a:tr h="165801">
                <a:tc>
                  <a:txBody>
                    <a:bodyPr/>
                    <a:lstStyle/>
                    <a:p>
                      <a:pPr algn="l" fontAlgn="b"/>
                      <a:r>
                        <a:rPr lang="ca-ES" sz="1100" b="1" i="0" u="none" strike="noStrike" dirty="0">
                          <a:solidFill>
                            <a:srgbClr val="000000"/>
                          </a:solidFill>
                          <a:effectLst/>
                          <a:latin typeface="Arial" panose="020B0604020202020204" pitchFamily="34" charset="0"/>
                        </a:rPr>
                        <a:t>Conca de Barberà</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Gemma Nadal</a:t>
                      </a:r>
                    </a:p>
                  </a:txBody>
                  <a:tcPr marL="0" marR="0" marT="0" marB="0" anchor="ctr"/>
                </a:tc>
                <a:extLst>
                  <a:ext uri="{0D108BD9-81ED-4DB2-BD59-A6C34878D82A}">
                    <a16:rowId xmlns:a16="http://schemas.microsoft.com/office/drawing/2014/main" val="546935660"/>
                  </a:ext>
                </a:extLst>
              </a:tr>
              <a:tr h="172669">
                <a:tc>
                  <a:txBody>
                    <a:bodyPr/>
                    <a:lstStyle/>
                    <a:p>
                      <a:pPr algn="l" fontAlgn="b"/>
                      <a:r>
                        <a:rPr lang="ca-ES" sz="1100" b="1" i="0" u="none" strike="noStrike">
                          <a:solidFill>
                            <a:srgbClr val="000000"/>
                          </a:solidFill>
                          <a:effectLst/>
                          <a:latin typeface="Arial" panose="020B0604020202020204" pitchFamily="34" charset="0"/>
                        </a:rPr>
                        <a:t>Garraf</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Nativitat Garcia</a:t>
                      </a:r>
                    </a:p>
                  </a:txBody>
                  <a:tcPr marL="0" marR="0" marT="0" marB="0" anchor="b"/>
                </a:tc>
                <a:extLst>
                  <a:ext uri="{0D108BD9-81ED-4DB2-BD59-A6C34878D82A}">
                    <a16:rowId xmlns:a16="http://schemas.microsoft.com/office/drawing/2014/main" val="545509295"/>
                  </a:ext>
                </a:extLst>
              </a:tr>
              <a:tr h="172669">
                <a:tc>
                  <a:txBody>
                    <a:bodyPr/>
                    <a:lstStyle/>
                    <a:p>
                      <a:pPr algn="l" fontAlgn="b"/>
                      <a:r>
                        <a:rPr lang="ca-ES" sz="1100" b="1" i="0" u="none" strike="noStrike" dirty="0">
                          <a:solidFill>
                            <a:srgbClr val="000000"/>
                          </a:solidFill>
                          <a:effectLst/>
                          <a:latin typeface="Arial" panose="020B0604020202020204" pitchFamily="34" charset="0"/>
                        </a:rPr>
                        <a:t>Garrigues</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Marta Farré</a:t>
                      </a:r>
                    </a:p>
                  </a:txBody>
                  <a:tcPr marL="0" marR="0" marT="0" marB="0" anchor="b"/>
                </a:tc>
                <a:extLst>
                  <a:ext uri="{0D108BD9-81ED-4DB2-BD59-A6C34878D82A}">
                    <a16:rowId xmlns:a16="http://schemas.microsoft.com/office/drawing/2014/main" val="745457438"/>
                  </a:ext>
                </a:extLst>
              </a:tr>
              <a:tr h="172669">
                <a:tc>
                  <a:txBody>
                    <a:bodyPr/>
                    <a:lstStyle/>
                    <a:p>
                      <a:pPr algn="l" fontAlgn="b"/>
                      <a:r>
                        <a:rPr lang="ca-ES" sz="1100" b="1" i="0" u="none" strike="noStrike" dirty="0">
                          <a:solidFill>
                            <a:srgbClr val="000000"/>
                          </a:solidFill>
                          <a:effectLst/>
                          <a:latin typeface="Arial" panose="020B0604020202020204" pitchFamily="34" charset="0"/>
                        </a:rPr>
                        <a:t>Garrotxa</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Pep Compte</a:t>
                      </a:r>
                    </a:p>
                  </a:txBody>
                  <a:tcPr marL="0" marR="0" marT="0" marB="0" anchor="ctr"/>
                </a:tc>
                <a:extLst>
                  <a:ext uri="{0D108BD9-81ED-4DB2-BD59-A6C34878D82A}">
                    <a16:rowId xmlns:a16="http://schemas.microsoft.com/office/drawing/2014/main" val="2867450501"/>
                  </a:ext>
                </a:extLst>
              </a:tr>
              <a:tr h="172669">
                <a:tc>
                  <a:txBody>
                    <a:bodyPr/>
                    <a:lstStyle/>
                    <a:p>
                      <a:pPr algn="l" fontAlgn="b"/>
                      <a:r>
                        <a:rPr lang="ca-ES" sz="1100" b="1" i="0" u="none" strike="noStrike" dirty="0">
                          <a:solidFill>
                            <a:srgbClr val="000000"/>
                          </a:solidFill>
                          <a:effectLst/>
                          <a:latin typeface="Arial" panose="020B0604020202020204" pitchFamily="34" charset="0"/>
                        </a:rPr>
                        <a:t>Gironès</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Montserrat </a:t>
                      </a:r>
                      <a:r>
                        <a:rPr lang="ca-ES" sz="1100" b="0" i="0" u="none" strike="noStrike" dirty="0" err="1">
                          <a:solidFill>
                            <a:srgbClr val="000000"/>
                          </a:solidFill>
                          <a:effectLst/>
                          <a:latin typeface="Arial" panose="020B0604020202020204" pitchFamily="34" charset="0"/>
                        </a:rPr>
                        <a:t>Rovirola</a:t>
                      </a:r>
                      <a:endParaRPr lang="ca-ES" sz="1100" b="0" i="0" u="none" strike="noStrike" dirty="0">
                        <a:solidFill>
                          <a:srgbClr val="000000"/>
                        </a:solidFill>
                        <a:effectLst/>
                        <a:latin typeface="Arial" panose="020B0604020202020204" pitchFamily="34" charset="0"/>
                      </a:endParaRPr>
                    </a:p>
                  </a:txBody>
                  <a:tcPr marL="0" marR="0" marT="0" marB="0" anchor="ctr"/>
                </a:tc>
                <a:extLst>
                  <a:ext uri="{0D108BD9-81ED-4DB2-BD59-A6C34878D82A}">
                    <a16:rowId xmlns:a16="http://schemas.microsoft.com/office/drawing/2014/main" val="2490995430"/>
                  </a:ext>
                </a:extLst>
              </a:tr>
              <a:tr h="331601">
                <a:tc>
                  <a:txBody>
                    <a:bodyPr/>
                    <a:lstStyle/>
                    <a:p>
                      <a:pPr algn="l" fontAlgn="b"/>
                      <a:r>
                        <a:rPr lang="ca-ES" sz="1100" b="1" i="0" u="none" strike="noStrike" dirty="0">
                          <a:solidFill>
                            <a:srgbClr val="000000"/>
                          </a:solidFill>
                          <a:effectLst/>
                          <a:latin typeface="Arial" panose="020B0604020202020204" pitchFamily="34" charset="0"/>
                        </a:rPr>
                        <a:t>Maresme</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Olga Lara/ Yolanda Ascasso</a:t>
                      </a:r>
                    </a:p>
                  </a:txBody>
                  <a:tcPr marL="0" marR="0" marT="0" marB="0" anchor="ctr"/>
                </a:tc>
                <a:extLst>
                  <a:ext uri="{0D108BD9-81ED-4DB2-BD59-A6C34878D82A}">
                    <a16:rowId xmlns:a16="http://schemas.microsoft.com/office/drawing/2014/main" val="2303847552"/>
                  </a:ext>
                </a:extLst>
              </a:tr>
              <a:tr h="331601">
                <a:tc>
                  <a:txBody>
                    <a:bodyPr/>
                    <a:lstStyle/>
                    <a:p>
                      <a:pPr algn="l" fontAlgn="b"/>
                      <a:r>
                        <a:rPr lang="ca-ES" sz="1100" b="1" i="0" u="none" strike="noStrike" dirty="0">
                          <a:solidFill>
                            <a:srgbClr val="000000"/>
                          </a:solidFill>
                          <a:effectLst/>
                          <a:latin typeface="Arial" panose="020B0604020202020204" pitchFamily="34" charset="0"/>
                        </a:rPr>
                        <a:t>Moianès</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Dani Cabana Domínguez</a:t>
                      </a:r>
                    </a:p>
                  </a:txBody>
                  <a:tcPr marL="0" marR="0" marT="0" marB="0" anchor="ctr"/>
                </a:tc>
                <a:extLst>
                  <a:ext uri="{0D108BD9-81ED-4DB2-BD59-A6C34878D82A}">
                    <a16:rowId xmlns:a16="http://schemas.microsoft.com/office/drawing/2014/main" val="1888676209"/>
                  </a:ext>
                </a:extLst>
              </a:tr>
              <a:tr h="172669">
                <a:tc>
                  <a:txBody>
                    <a:bodyPr/>
                    <a:lstStyle/>
                    <a:p>
                      <a:pPr algn="l" fontAlgn="b"/>
                      <a:r>
                        <a:rPr lang="ca-ES" sz="1100" b="1" i="0" u="none" strike="noStrike" dirty="0">
                          <a:solidFill>
                            <a:srgbClr val="000000"/>
                          </a:solidFill>
                          <a:effectLst/>
                          <a:latin typeface="Arial" panose="020B0604020202020204" pitchFamily="34" charset="0"/>
                        </a:rPr>
                        <a:t>Montsià</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Rosana/ Joan Manel</a:t>
                      </a:r>
                    </a:p>
                  </a:txBody>
                  <a:tcPr marL="0" marR="0" marT="0" marB="0" anchor="b"/>
                </a:tc>
                <a:extLst>
                  <a:ext uri="{0D108BD9-81ED-4DB2-BD59-A6C34878D82A}">
                    <a16:rowId xmlns:a16="http://schemas.microsoft.com/office/drawing/2014/main" val="650686815"/>
                  </a:ext>
                </a:extLst>
              </a:tr>
              <a:tr h="172669">
                <a:tc>
                  <a:txBody>
                    <a:bodyPr/>
                    <a:lstStyle/>
                    <a:p>
                      <a:pPr algn="l" fontAlgn="b"/>
                      <a:r>
                        <a:rPr lang="ca-ES" sz="1100" b="1" i="0" u="none" strike="noStrike" dirty="0">
                          <a:solidFill>
                            <a:srgbClr val="000000"/>
                          </a:solidFill>
                          <a:effectLst/>
                          <a:latin typeface="Arial" panose="020B0604020202020204" pitchFamily="34" charset="0"/>
                        </a:rPr>
                        <a:t>Noguera</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Carme Garcia</a:t>
                      </a:r>
                    </a:p>
                  </a:txBody>
                  <a:tcPr marL="0" marR="0" marT="0" marB="0" anchor="b"/>
                </a:tc>
                <a:extLst>
                  <a:ext uri="{0D108BD9-81ED-4DB2-BD59-A6C34878D82A}">
                    <a16:rowId xmlns:a16="http://schemas.microsoft.com/office/drawing/2014/main" val="1430807312"/>
                  </a:ext>
                </a:extLst>
              </a:tr>
            </a:tbl>
          </a:graphicData>
        </a:graphic>
      </p:graphicFrame>
      <p:graphicFrame>
        <p:nvGraphicFramePr>
          <p:cNvPr id="11" name="Taula 10">
            <a:extLst>
              <a:ext uri="{FF2B5EF4-FFF2-40B4-BE49-F238E27FC236}">
                <a16:creationId xmlns:a16="http://schemas.microsoft.com/office/drawing/2014/main" id="{6D7DB67C-6D7C-4255-B0B8-1D76072C78BF}"/>
              </a:ext>
            </a:extLst>
          </p:cNvPr>
          <p:cNvGraphicFramePr>
            <a:graphicFrameLocks noGrp="1"/>
          </p:cNvGraphicFramePr>
          <p:nvPr>
            <p:extLst>
              <p:ext uri="{D42A27DB-BD31-4B8C-83A1-F6EECF244321}">
                <p14:modId xmlns:p14="http://schemas.microsoft.com/office/powerpoint/2010/main" val="678513244"/>
              </p:ext>
            </p:extLst>
          </p:nvPr>
        </p:nvGraphicFramePr>
        <p:xfrm>
          <a:off x="6273197" y="3805145"/>
          <a:ext cx="3124862" cy="2524353"/>
        </p:xfrm>
        <a:graphic>
          <a:graphicData uri="http://schemas.openxmlformats.org/drawingml/2006/table">
            <a:tbl>
              <a:tblPr firstRow="1" bandRow="1">
                <a:tableStyleId>{5C22544A-7EE6-4342-B048-85BDC9FD1C3A}</a:tableStyleId>
              </a:tblPr>
              <a:tblGrid>
                <a:gridCol w="1562431">
                  <a:extLst>
                    <a:ext uri="{9D8B030D-6E8A-4147-A177-3AD203B41FA5}">
                      <a16:colId xmlns:a16="http://schemas.microsoft.com/office/drawing/2014/main" val="25340705"/>
                    </a:ext>
                  </a:extLst>
                </a:gridCol>
                <a:gridCol w="1562431">
                  <a:extLst>
                    <a:ext uri="{9D8B030D-6E8A-4147-A177-3AD203B41FA5}">
                      <a16:colId xmlns:a16="http://schemas.microsoft.com/office/drawing/2014/main" val="3779615320"/>
                    </a:ext>
                  </a:extLst>
                </a:gridCol>
              </a:tblGrid>
              <a:tr h="312007">
                <a:tc>
                  <a:txBody>
                    <a:bodyPr/>
                    <a:lstStyle/>
                    <a:p>
                      <a:r>
                        <a:rPr lang="es-ES" sz="1400" dirty="0"/>
                        <a:t>Consell Comarcal</a:t>
                      </a:r>
                      <a:endParaRPr lang="ca-ES" sz="1400" dirty="0"/>
                    </a:p>
                  </a:txBody>
                  <a:tcPr/>
                </a:tc>
                <a:tc>
                  <a:txBody>
                    <a:bodyPr/>
                    <a:lstStyle/>
                    <a:p>
                      <a:r>
                        <a:rPr lang="es-ES" sz="1400" dirty="0"/>
                        <a:t>Responsable</a:t>
                      </a:r>
                      <a:endParaRPr lang="ca-ES" sz="1400" dirty="0"/>
                    </a:p>
                  </a:txBody>
                  <a:tcPr/>
                </a:tc>
                <a:extLst>
                  <a:ext uri="{0D108BD9-81ED-4DB2-BD59-A6C34878D82A}">
                    <a16:rowId xmlns:a16="http://schemas.microsoft.com/office/drawing/2014/main" val="2400765023"/>
                  </a:ext>
                </a:extLst>
              </a:tr>
              <a:tr h="207820">
                <a:tc>
                  <a:txBody>
                    <a:bodyPr/>
                    <a:lstStyle/>
                    <a:p>
                      <a:pPr algn="l" fontAlgn="b"/>
                      <a:r>
                        <a:rPr lang="ca-ES" sz="1100" b="1" i="0" u="none" strike="noStrike" dirty="0">
                          <a:solidFill>
                            <a:srgbClr val="000000"/>
                          </a:solidFill>
                          <a:effectLst/>
                          <a:latin typeface="Arial" panose="020B0604020202020204" pitchFamily="34" charset="0"/>
                        </a:rPr>
                        <a:t>Osona</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Anna Mayans Masoliver</a:t>
                      </a:r>
                    </a:p>
                  </a:txBody>
                  <a:tcPr marL="0" marR="0" marT="0" marB="0" anchor="b"/>
                </a:tc>
                <a:extLst>
                  <a:ext uri="{0D108BD9-81ED-4DB2-BD59-A6C34878D82A}">
                    <a16:rowId xmlns:a16="http://schemas.microsoft.com/office/drawing/2014/main" val="1988750836"/>
                  </a:ext>
                </a:extLst>
              </a:tr>
              <a:tr h="171604">
                <a:tc>
                  <a:txBody>
                    <a:bodyPr/>
                    <a:lstStyle/>
                    <a:p>
                      <a:pPr algn="l" fontAlgn="b"/>
                      <a:r>
                        <a:rPr lang="ca-ES" sz="1100" b="1" i="0" u="none" strike="noStrike" dirty="0">
                          <a:solidFill>
                            <a:srgbClr val="000000"/>
                          </a:solidFill>
                          <a:effectLst/>
                          <a:latin typeface="Arial" panose="020B0604020202020204" pitchFamily="34" charset="0"/>
                        </a:rPr>
                        <a:t>Pallars Jussà</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Rosa Batalla</a:t>
                      </a:r>
                    </a:p>
                  </a:txBody>
                  <a:tcPr marL="0" marR="0" marT="0" marB="0" anchor="b"/>
                </a:tc>
                <a:extLst>
                  <a:ext uri="{0D108BD9-81ED-4DB2-BD59-A6C34878D82A}">
                    <a16:rowId xmlns:a16="http://schemas.microsoft.com/office/drawing/2014/main" val="1127534076"/>
                  </a:ext>
                </a:extLst>
              </a:tr>
              <a:tr h="171604">
                <a:tc>
                  <a:txBody>
                    <a:bodyPr/>
                    <a:lstStyle/>
                    <a:p>
                      <a:pPr algn="l" fontAlgn="b"/>
                      <a:r>
                        <a:rPr lang="ca-ES" sz="1100" b="1" i="0" u="none" strike="noStrike" dirty="0">
                          <a:solidFill>
                            <a:srgbClr val="000000"/>
                          </a:solidFill>
                          <a:effectLst/>
                          <a:latin typeface="Arial" panose="020B0604020202020204" pitchFamily="34" charset="0"/>
                        </a:rPr>
                        <a:t>Pallars Sobirà</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Marisol Feliu</a:t>
                      </a:r>
                    </a:p>
                  </a:txBody>
                  <a:tcPr marL="0" marR="0" marT="0" marB="0" anchor="b"/>
                </a:tc>
                <a:extLst>
                  <a:ext uri="{0D108BD9-81ED-4DB2-BD59-A6C34878D82A}">
                    <a16:rowId xmlns:a16="http://schemas.microsoft.com/office/drawing/2014/main" val="546935660"/>
                  </a:ext>
                </a:extLst>
              </a:tr>
              <a:tr h="171604">
                <a:tc>
                  <a:txBody>
                    <a:bodyPr/>
                    <a:lstStyle/>
                    <a:p>
                      <a:pPr algn="l" fontAlgn="b"/>
                      <a:r>
                        <a:rPr lang="ca-ES" sz="1100" b="1" i="0" u="none" strike="noStrike">
                          <a:solidFill>
                            <a:srgbClr val="000000"/>
                          </a:solidFill>
                          <a:effectLst/>
                          <a:latin typeface="Arial" panose="020B0604020202020204" pitchFamily="34" charset="0"/>
                        </a:rPr>
                        <a:t>Pla de l'Estany</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Anna Galí</a:t>
                      </a:r>
                    </a:p>
                  </a:txBody>
                  <a:tcPr marL="0" marR="0" marT="0" marB="0" anchor="ctr"/>
                </a:tc>
                <a:extLst>
                  <a:ext uri="{0D108BD9-81ED-4DB2-BD59-A6C34878D82A}">
                    <a16:rowId xmlns:a16="http://schemas.microsoft.com/office/drawing/2014/main" val="545509295"/>
                  </a:ext>
                </a:extLst>
              </a:tr>
              <a:tr h="171604">
                <a:tc>
                  <a:txBody>
                    <a:bodyPr/>
                    <a:lstStyle/>
                    <a:p>
                      <a:pPr algn="l" fontAlgn="b"/>
                      <a:r>
                        <a:rPr lang="ca-ES" sz="1100" b="1" i="0" u="none" strike="noStrike" dirty="0">
                          <a:solidFill>
                            <a:srgbClr val="000000"/>
                          </a:solidFill>
                          <a:effectLst/>
                          <a:latin typeface="Arial" panose="020B0604020202020204" pitchFamily="34" charset="0"/>
                        </a:rPr>
                        <a:t>Pla d'Urgell</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Maricel Pujol  /Pilar</a:t>
                      </a:r>
                    </a:p>
                  </a:txBody>
                  <a:tcPr marL="0" marR="0" marT="0" marB="0" anchor="b"/>
                </a:tc>
                <a:extLst>
                  <a:ext uri="{0D108BD9-81ED-4DB2-BD59-A6C34878D82A}">
                    <a16:rowId xmlns:a16="http://schemas.microsoft.com/office/drawing/2014/main" val="745457438"/>
                  </a:ext>
                </a:extLst>
              </a:tr>
              <a:tr h="171604">
                <a:tc>
                  <a:txBody>
                    <a:bodyPr/>
                    <a:lstStyle/>
                    <a:p>
                      <a:pPr algn="l" fontAlgn="b"/>
                      <a:r>
                        <a:rPr lang="ca-ES" sz="1100" b="1" i="0" u="none" strike="noStrike" dirty="0">
                          <a:solidFill>
                            <a:srgbClr val="000000"/>
                          </a:solidFill>
                          <a:effectLst/>
                          <a:latin typeface="Arial" panose="020B0604020202020204" pitchFamily="34" charset="0"/>
                        </a:rPr>
                        <a:t>Priorat</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Anna Soldevila</a:t>
                      </a:r>
                    </a:p>
                  </a:txBody>
                  <a:tcPr marL="0" marR="0" marT="0" marB="0" anchor="ctr"/>
                </a:tc>
                <a:extLst>
                  <a:ext uri="{0D108BD9-81ED-4DB2-BD59-A6C34878D82A}">
                    <a16:rowId xmlns:a16="http://schemas.microsoft.com/office/drawing/2014/main" val="2867450501"/>
                  </a:ext>
                </a:extLst>
              </a:tr>
              <a:tr h="171604">
                <a:tc>
                  <a:txBody>
                    <a:bodyPr/>
                    <a:lstStyle/>
                    <a:p>
                      <a:pPr algn="l" fontAlgn="b"/>
                      <a:r>
                        <a:rPr lang="ca-ES" sz="1100" b="1" i="0" u="none" strike="noStrike" dirty="0">
                          <a:solidFill>
                            <a:srgbClr val="000000"/>
                          </a:solidFill>
                          <a:effectLst/>
                          <a:latin typeface="Arial" panose="020B0604020202020204" pitchFamily="34" charset="0"/>
                        </a:rPr>
                        <a:t>Ribera d'Ebre</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Marina/ Josep Lluís</a:t>
                      </a:r>
                    </a:p>
                  </a:txBody>
                  <a:tcPr marL="0" marR="0" marT="0" marB="0" anchor="ctr"/>
                </a:tc>
                <a:extLst>
                  <a:ext uri="{0D108BD9-81ED-4DB2-BD59-A6C34878D82A}">
                    <a16:rowId xmlns:a16="http://schemas.microsoft.com/office/drawing/2014/main" val="2490995430"/>
                  </a:ext>
                </a:extLst>
              </a:tr>
              <a:tr h="288486">
                <a:tc>
                  <a:txBody>
                    <a:bodyPr/>
                    <a:lstStyle/>
                    <a:p>
                      <a:pPr algn="l" fontAlgn="b"/>
                      <a:r>
                        <a:rPr lang="ca-ES" sz="1100" b="1" i="0" u="none" strike="noStrike" dirty="0">
                          <a:solidFill>
                            <a:srgbClr val="000000"/>
                          </a:solidFill>
                          <a:effectLst/>
                          <a:latin typeface="Arial" panose="020B0604020202020204" pitchFamily="34" charset="0"/>
                        </a:rPr>
                        <a:t>Ripollès</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Roger Canals</a:t>
                      </a:r>
                    </a:p>
                  </a:txBody>
                  <a:tcPr marL="0" marR="0" marT="0" marB="0" anchor="ctr"/>
                </a:tc>
                <a:extLst>
                  <a:ext uri="{0D108BD9-81ED-4DB2-BD59-A6C34878D82A}">
                    <a16:rowId xmlns:a16="http://schemas.microsoft.com/office/drawing/2014/main" val="2303847552"/>
                  </a:ext>
                </a:extLst>
              </a:tr>
              <a:tr h="171604">
                <a:tc>
                  <a:txBody>
                    <a:bodyPr/>
                    <a:lstStyle/>
                    <a:p>
                      <a:pPr algn="l" fontAlgn="b"/>
                      <a:r>
                        <a:rPr lang="ca-ES" sz="1100" b="1" i="0" u="none" strike="noStrike" dirty="0">
                          <a:solidFill>
                            <a:srgbClr val="000000"/>
                          </a:solidFill>
                          <a:effectLst/>
                          <a:latin typeface="Arial" panose="020B0604020202020204" pitchFamily="34" charset="0"/>
                        </a:rPr>
                        <a:t>Segarra</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Miquel Puig</a:t>
                      </a:r>
                    </a:p>
                  </a:txBody>
                  <a:tcPr marL="0" marR="0" marT="0" marB="0" anchor="ctr"/>
                </a:tc>
                <a:extLst>
                  <a:ext uri="{0D108BD9-81ED-4DB2-BD59-A6C34878D82A}">
                    <a16:rowId xmlns:a16="http://schemas.microsoft.com/office/drawing/2014/main" val="1888676209"/>
                  </a:ext>
                </a:extLst>
              </a:tr>
              <a:tr h="171604">
                <a:tc>
                  <a:txBody>
                    <a:bodyPr/>
                    <a:lstStyle/>
                    <a:p>
                      <a:pPr algn="l" fontAlgn="b"/>
                      <a:r>
                        <a:rPr lang="ca-ES" sz="1100" b="1" i="0" u="none" strike="noStrike" dirty="0">
                          <a:solidFill>
                            <a:srgbClr val="000000"/>
                          </a:solidFill>
                          <a:effectLst/>
                          <a:latin typeface="Arial" panose="020B0604020202020204" pitchFamily="34" charset="0"/>
                        </a:rPr>
                        <a:t>Segrià</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Sílvia Olmo</a:t>
                      </a:r>
                    </a:p>
                  </a:txBody>
                  <a:tcPr marL="0" marR="0" marT="0" marB="0" anchor="b"/>
                </a:tc>
                <a:extLst>
                  <a:ext uri="{0D108BD9-81ED-4DB2-BD59-A6C34878D82A}">
                    <a16:rowId xmlns:a16="http://schemas.microsoft.com/office/drawing/2014/main" val="650686815"/>
                  </a:ext>
                </a:extLst>
              </a:tr>
              <a:tr h="343208">
                <a:tc>
                  <a:txBody>
                    <a:bodyPr/>
                    <a:lstStyle/>
                    <a:p>
                      <a:pPr algn="l" fontAlgn="b"/>
                      <a:r>
                        <a:rPr lang="ca-ES" sz="1100" b="1" i="0" u="none" strike="noStrike" dirty="0">
                          <a:solidFill>
                            <a:srgbClr val="000000"/>
                          </a:solidFill>
                          <a:effectLst/>
                          <a:latin typeface="Arial" panose="020B0604020202020204" pitchFamily="34" charset="0"/>
                        </a:rPr>
                        <a:t>Selva</a:t>
                      </a:r>
                    </a:p>
                  </a:txBody>
                  <a:tcPr marL="0" marR="0" marT="0" marB="0" anchor="b"/>
                </a:tc>
                <a:tc>
                  <a:txBody>
                    <a:bodyPr/>
                    <a:lstStyle/>
                    <a:p>
                      <a:pPr algn="l" fontAlgn="b"/>
                      <a:r>
                        <a:rPr lang="ca-ES" sz="1100" b="0" i="0" u="none" strike="noStrike" dirty="0">
                          <a:solidFill>
                            <a:srgbClr val="000000"/>
                          </a:solidFill>
                          <a:effectLst/>
                          <a:latin typeface="Arial" panose="020B0604020202020204" pitchFamily="34" charset="0"/>
                        </a:rPr>
                        <a:t>Agustí Fernández / Cristina </a:t>
                      </a:r>
                      <a:r>
                        <a:rPr lang="ca-ES" sz="1100" b="0" i="0" u="none" strike="noStrike" dirty="0" err="1">
                          <a:solidFill>
                            <a:srgbClr val="000000"/>
                          </a:solidFill>
                          <a:effectLst/>
                          <a:latin typeface="Arial" panose="020B0604020202020204" pitchFamily="34" charset="0"/>
                        </a:rPr>
                        <a:t>Sibina</a:t>
                      </a:r>
                      <a:endParaRPr lang="ca-ES" sz="11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430807312"/>
                  </a:ext>
                </a:extLst>
              </a:tr>
            </a:tbl>
          </a:graphicData>
        </a:graphic>
      </p:graphicFrame>
      <p:graphicFrame>
        <p:nvGraphicFramePr>
          <p:cNvPr id="12" name="Taula 11">
            <a:extLst>
              <a:ext uri="{FF2B5EF4-FFF2-40B4-BE49-F238E27FC236}">
                <a16:creationId xmlns:a16="http://schemas.microsoft.com/office/drawing/2014/main" id="{3AEC518F-CA89-4C96-BEA5-81AB4832E5AB}"/>
              </a:ext>
            </a:extLst>
          </p:cNvPr>
          <p:cNvGraphicFramePr>
            <a:graphicFrameLocks noGrp="1"/>
          </p:cNvGraphicFramePr>
          <p:nvPr>
            <p:extLst>
              <p:ext uri="{D42A27DB-BD31-4B8C-83A1-F6EECF244321}">
                <p14:modId xmlns:p14="http://schemas.microsoft.com/office/powerpoint/2010/main" val="3351582066"/>
              </p:ext>
            </p:extLst>
          </p:nvPr>
        </p:nvGraphicFramePr>
        <p:xfrm>
          <a:off x="9398058" y="3805145"/>
          <a:ext cx="2608412" cy="1661776"/>
        </p:xfrm>
        <a:graphic>
          <a:graphicData uri="http://schemas.openxmlformats.org/drawingml/2006/table">
            <a:tbl>
              <a:tblPr firstRow="1" bandRow="1">
                <a:tableStyleId>{5C22544A-7EE6-4342-B048-85BDC9FD1C3A}</a:tableStyleId>
              </a:tblPr>
              <a:tblGrid>
                <a:gridCol w="1455472">
                  <a:extLst>
                    <a:ext uri="{9D8B030D-6E8A-4147-A177-3AD203B41FA5}">
                      <a16:colId xmlns:a16="http://schemas.microsoft.com/office/drawing/2014/main" val="25340705"/>
                    </a:ext>
                  </a:extLst>
                </a:gridCol>
                <a:gridCol w="1152940">
                  <a:extLst>
                    <a:ext uri="{9D8B030D-6E8A-4147-A177-3AD203B41FA5}">
                      <a16:colId xmlns:a16="http://schemas.microsoft.com/office/drawing/2014/main" val="3779615320"/>
                    </a:ext>
                  </a:extLst>
                </a:gridCol>
              </a:tblGrid>
              <a:tr h="139283">
                <a:tc>
                  <a:txBody>
                    <a:bodyPr/>
                    <a:lstStyle/>
                    <a:p>
                      <a:r>
                        <a:rPr lang="es-ES" sz="1400" dirty="0"/>
                        <a:t>Consell Comarcal</a:t>
                      </a:r>
                      <a:endParaRPr lang="ca-ES" sz="1400" dirty="0"/>
                    </a:p>
                  </a:txBody>
                  <a:tcPr/>
                </a:tc>
                <a:tc>
                  <a:txBody>
                    <a:bodyPr/>
                    <a:lstStyle/>
                    <a:p>
                      <a:r>
                        <a:rPr lang="es-ES" sz="1400" dirty="0"/>
                        <a:t>Responsable</a:t>
                      </a:r>
                      <a:endParaRPr lang="ca-ES" sz="1400" dirty="0"/>
                    </a:p>
                  </a:txBody>
                  <a:tcPr/>
                </a:tc>
                <a:extLst>
                  <a:ext uri="{0D108BD9-81ED-4DB2-BD59-A6C34878D82A}">
                    <a16:rowId xmlns:a16="http://schemas.microsoft.com/office/drawing/2014/main" val="2400765023"/>
                  </a:ext>
                </a:extLst>
              </a:tr>
              <a:tr h="207820">
                <a:tc>
                  <a:txBody>
                    <a:bodyPr/>
                    <a:lstStyle/>
                    <a:p>
                      <a:pPr algn="l" fontAlgn="b"/>
                      <a:r>
                        <a:rPr lang="ca-ES" sz="1100" b="1" i="0" u="none" strike="noStrike" dirty="0">
                          <a:solidFill>
                            <a:srgbClr val="000000"/>
                          </a:solidFill>
                          <a:effectLst/>
                          <a:latin typeface="Arial" panose="020B0604020202020204" pitchFamily="34" charset="0"/>
                        </a:rPr>
                        <a:t>Solsonès</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Pere Obiols/ Marc Carrera</a:t>
                      </a:r>
                    </a:p>
                  </a:txBody>
                  <a:tcPr marL="0" marR="0" marT="0" marB="0" anchor="b"/>
                </a:tc>
                <a:extLst>
                  <a:ext uri="{0D108BD9-81ED-4DB2-BD59-A6C34878D82A}">
                    <a16:rowId xmlns:a16="http://schemas.microsoft.com/office/drawing/2014/main" val="1988750836"/>
                  </a:ext>
                </a:extLst>
              </a:tr>
              <a:tr h="171604">
                <a:tc>
                  <a:txBody>
                    <a:bodyPr/>
                    <a:lstStyle/>
                    <a:p>
                      <a:pPr algn="l" fontAlgn="b"/>
                      <a:r>
                        <a:rPr lang="ca-ES" sz="1100" b="1" i="0" u="none" strike="noStrike" dirty="0">
                          <a:solidFill>
                            <a:srgbClr val="000000"/>
                          </a:solidFill>
                          <a:effectLst/>
                          <a:latin typeface="Arial" panose="020B0604020202020204" pitchFamily="34" charset="0"/>
                        </a:rPr>
                        <a:t>Tarragonès</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Xavier Torrell</a:t>
                      </a:r>
                    </a:p>
                  </a:txBody>
                  <a:tcPr marL="0" marR="0" marT="0" marB="0" anchor="ctr"/>
                </a:tc>
                <a:extLst>
                  <a:ext uri="{0D108BD9-81ED-4DB2-BD59-A6C34878D82A}">
                    <a16:rowId xmlns:a16="http://schemas.microsoft.com/office/drawing/2014/main" val="1127534076"/>
                  </a:ext>
                </a:extLst>
              </a:tr>
              <a:tr h="171604">
                <a:tc>
                  <a:txBody>
                    <a:bodyPr/>
                    <a:lstStyle/>
                    <a:p>
                      <a:pPr algn="l" fontAlgn="b"/>
                      <a:r>
                        <a:rPr lang="ca-ES" sz="1100" b="1" i="0" u="none" strike="noStrike" dirty="0">
                          <a:solidFill>
                            <a:srgbClr val="000000"/>
                          </a:solidFill>
                          <a:effectLst/>
                          <a:latin typeface="Arial" panose="020B0604020202020204" pitchFamily="34" charset="0"/>
                        </a:rPr>
                        <a:t>Terra Alta</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Lourdes Pujol</a:t>
                      </a:r>
                    </a:p>
                  </a:txBody>
                  <a:tcPr marL="0" marR="0" marT="0" marB="0" anchor="b"/>
                </a:tc>
                <a:extLst>
                  <a:ext uri="{0D108BD9-81ED-4DB2-BD59-A6C34878D82A}">
                    <a16:rowId xmlns:a16="http://schemas.microsoft.com/office/drawing/2014/main" val="546935660"/>
                  </a:ext>
                </a:extLst>
              </a:tr>
              <a:tr h="171604">
                <a:tc>
                  <a:txBody>
                    <a:bodyPr/>
                    <a:lstStyle/>
                    <a:p>
                      <a:pPr algn="l" fontAlgn="b"/>
                      <a:r>
                        <a:rPr lang="ca-ES" sz="1100" b="1" i="0" u="none" strike="noStrike" dirty="0">
                          <a:solidFill>
                            <a:srgbClr val="000000"/>
                          </a:solidFill>
                          <a:effectLst/>
                          <a:latin typeface="Arial" panose="020B0604020202020204" pitchFamily="34" charset="0"/>
                        </a:rPr>
                        <a:t>Urgell</a:t>
                      </a:r>
                    </a:p>
                  </a:txBody>
                  <a:tcPr marL="0" marR="0" marT="0" marB="0" anchor="b"/>
                </a:tc>
                <a:tc>
                  <a:txBody>
                    <a:bodyPr/>
                    <a:lstStyle/>
                    <a:p>
                      <a:pPr algn="l" fontAlgn="b"/>
                      <a:r>
                        <a:rPr lang="ca-ES" sz="1100" b="0" i="0" u="none" strike="noStrike">
                          <a:solidFill>
                            <a:srgbClr val="000000"/>
                          </a:solidFill>
                          <a:effectLst/>
                          <a:latin typeface="Arial" panose="020B0604020202020204" pitchFamily="34" charset="0"/>
                        </a:rPr>
                        <a:t>Ester Corbella</a:t>
                      </a:r>
                    </a:p>
                  </a:txBody>
                  <a:tcPr marL="0" marR="0" marT="0" marB="0" anchor="b"/>
                </a:tc>
                <a:extLst>
                  <a:ext uri="{0D108BD9-81ED-4DB2-BD59-A6C34878D82A}">
                    <a16:rowId xmlns:a16="http://schemas.microsoft.com/office/drawing/2014/main" val="545509295"/>
                  </a:ext>
                </a:extLst>
              </a:tr>
              <a:tr h="171604">
                <a:tc>
                  <a:txBody>
                    <a:bodyPr/>
                    <a:lstStyle/>
                    <a:p>
                      <a:pPr algn="l" fontAlgn="b"/>
                      <a:r>
                        <a:rPr lang="ca-ES" sz="1100" b="1" i="0" u="none" strike="noStrike" dirty="0">
                          <a:solidFill>
                            <a:srgbClr val="000000"/>
                          </a:solidFill>
                          <a:effectLst/>
                          <a:latin typeface="Arial" panose="020B0604020202020204" pitchFamily="34" charset="0"/>
                        </a:rPr>
                        <a:t>Vallès Occidental</a:t>
                      </a:r>
                    </a:p>
                  </a:txBody>
                  <a:tcPr marL="0" marR="0" marT="0" marB="0" anchor="b"/>
                </a:tc>
                <a:tc>
                  <a:txBody>
                    <a:bodyPr/>
                    <a:lstStyle/>
                    <a:p>
                      <a:pPr algn="l" fontAlgn="ctr"/>
                      <a:r>
                        <a:rPr lang="ca-ES" sz="1100" b="0" i="0" u="none" strike="noStrike">
                          <a:solidFill>
                            <a:srgbClr val="000000"/>
                          </a:solidFill>
                          <a:effectLst/>
                          <a:latin typeface="Arial" panose="020B0604020202020204" pitchFamily="34" charset="0"/>
                        </a:rPr>
                        <a:t>Cristina Marqués</a:t>
                      </a:r>
                    </a:p>
                  </a:txBody>
                  <a:tcPr marL="0" marR="0" marT="0" marB="0" anchor="ctr"/>
                </a:tc>
                <a:extLst>
                  <a:ext uri="{0D108BD9-81ED-4DB2-BD59-A6C34878D82A}">
                    <a16:rowId xmlns:a16="http://schemas.microsoft.com/office/drawing/2014/main" val="745457438"/>
                  </a:ext>
                </a:extLst>
              </a:tr>
              <a:tr h="271340">
                <a:tc>
                  <a:txBody>
                    <a:bodyPr/>
                    <a:lstStyle/>
                    <a:p>
                      <a:pPr algn="l" fontAlgn="b"/>
                      <a:r>
                        <a:rPr lang="ca-ES" sz="1100" b="1" i="0" u="none" strike="noStrike" dirty="0">
                          <a:solidFill>
                            <a:srgbClr val="000000"/>
                          </a:solidFill>
                          <a:effectLst/>
                          <a:latin typeface="Arial" panose="020B0604020202020204" pitchFamily="34" charset="0"/>
                        </a:rPr>
                        <a:t>Vallès Oriental</a:t>
                      </a:r>
                    </a:p>
                  </a:txBody>
                  <a:tcPr marL="0" marR="0" marT="0" marB="0" anchor="b"/>
                </a:tc>
                <a:tc>
                  <a:txBody>
                    <a:bodyPr/>
                    <a:lstStyle/>
                    <a:p>
                      <a:pPr algn="l" fontAlgn="ctr"/>
                      <a:r>
                        <a:rPr lang="ca-ES" sz="1100" b="0" i="0" u="none" strike="noStrike" dirty="0">
                          <a:solidFill>
                            <a:srgbClr val="000000"/>
                          </a:solidFill>
                          <a:effectLst/>
                          <a:latin typeface="Arial" panose="020B0604020202020204" pitchFamily="34" charset="0"/>
                        </a:rPr>
                        <a:t>Eugènia </a:t>
                      </a:r>
                      <a:r>
                        <a:rPr lang="ca-ES" sz="1100" b="0" i="0" u="none" strike="noStrike" dirty="0" err="1">
                          <a:solidFill>
                            <a:srgbClr val="000000"/>
                          </a:solidFill>
                          <a:effectLst/>
                          <a:latin typeface="Arial" panose="020B0604020202020204" pitchFamily="34" charset="0"/>
                        </a:rPr>
                        <a:t>Llonch</a:t>
                      </a:r>
                      <a:r>
                        <a:rPr lang="ca-ES" sz="1100" b="0" i="0" u="none" strike="noStrike" dirty="0">
                          <a:solidFill>
                            <a:srgbClr val="000000"/>
                          </a:solidFill>
                          <a:effectLst/>
                          <a:latin typeface="Arial" panose="020B0604020202020204" pitchFamily="34" charset="0"/>
                        </a:rPr>
                        <a:t>/ Carme Garrido</a:t>
                      </a:r>
                    </a:p>
                  </a:txBody>
                  <a:tcPr marL="0" marR="0" marT="0" marB="0" anchor="ctr"/>
                </a:tc>
                <a:extLst>
                  <a:ext uri="{0D108BD9-81ED-4DB2-BD59-A6C34878D82A}">
                    <a16:rowId xmlns:a16="http://schemas.microsoft.com/office/drawing/2014/main" val="2867450501"/>
                  </a:ext>
                </a:extLst>
              </a:tr>
            </a:tbl>
          </a:graphicData>
        </a:graphic>
      </p:graphicFrame>
      <p:graphicFrame>
        <p:nvGraphicFramePr>
          <p:cNvPr id="13" name="Contenidor de contingut 3">
            <a:extLst>
              <a:ext uri="{FF2B5EF4-FFF2-40B4-BE49-F238E27FC236}">
                <a16:creationId xmlns:a16="http://schemas.microsoft.com/office/drawing/2014/main" id="{A923F3A9-9314-4F27-ABB7-E567114E627D}"/>
              </a:ext>
            </a:extLst>
          </p:cNvPr>
          <p:cNvGraphicFramePr>
            <a:graphicFrameLocks/>
          </p:cNvGraphicFramePr>
          <p:nvPr>
            <p:extLst>
              <p:ext uri="{D42A27DB-BD31-4B8C-83A1-F6EECF244321}">
                <p14:modId xmlns:p14="http://schemas.microsoft.com/office/powerpoint/2010/main" val="3348860791"/>
              </p:ext>
            </p:extLst>
          </p:nvPr>
        </p:nvGraphicFramePr>
        <p:xfrm>
          <a:off x="1332755" y="712519"/>
          <a:ext cx="9841926" cy="11417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Gràfic 13" descr="Badge 6 with solid fill">
            <a:extLst>
              <a:ext uri="{FF2B5EF4-FFF2-40B4-BE49-F238E27FC236}">
                <a16:creationId xmlns:a16="http://schemas.microsoft.com/office/drawing/2014/main" id="{16AF3851-55BF-4EB2-9395-C9C4544A0DA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543967" y="1855106"/>
            <a:ext cx="914400" cy="914400"/>
          </a:xfrm>
          <a:prstGeom prst="rect">
            <a:avLst/>
          </a:prstGeom>
        </p:spPr>
      </p:pic>
    </p:spTree>
    <p:extLst>
      <p:ext uri="{BB962C8B-B14F-4D97-AF65-F5344CB8AC3E}">
        <p14:creationId xmlns:p14="http://schemas.microsoft.com/office/powerpoint/2010/main" val="83253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4235555" y="2967335"/>
            <a:ext cx="3720890"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RESULTATS</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82957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64D7E6E2-0931-480C-8878-37C8F43095C9}"/>
              </a:ext>
            </a:extLst>
          </p:cNvPr>
          <p:cNvSpPr>
            <a:spLocks noGrp="1"/>
          </p:cNvSpPr>
          <p:nvPr>
            <p:ph type="title"/>
          </p:nvPr>
        </p:nvSpPr>
        <p:spPr/>
        <p:txBody>
          <a:bodyPr/>
          <a:lstStyle/>
          <a:p>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ÍNDEX DE CONTINGUTS</a:t>
            </a:r>
            <a:endPar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endParaRPr>
          </a:p>
        </p:txBody>
      </p:sp>
      <p:graphicFrame>
        <p:nvGraphicFramePr>
          <p:cNvPr id="4" name="Taula 4">
            <a:extLst>
              <a:ext uri="{FF2B5EF4-FFF2-40B4-BE49-F238E27FC236}">
                <a16:creationId xmlns:a16="http://schemas.microsoft.com/office/drawing/2014/main" id="{9136F89B-C4B5-4BE7-8009-CCF4D042F68A}"/>
              </a:ext>
            </a:extLst>
          </p:cNvPr>
          <p:cNvGraphicFramePr>
            <a:graphicFrameLocks noGrp="1"/>
          </p:cNvGraphicFramePr>
          <p:nvPr>
            <p:ph idx="1"/>
            <p:extLst>
              <p:ext uri="{D42A27DB-BD31-4B8C-83A1-F6EECF244321}">
                <p14:modId xmlns:p14="http://schemas.microsoft.com/office/powerpoint/2010/main" val="372251497"/>
              </p:ext>
            </p:extLst>
          </p:nvPr>
        </p:nvGraphicFramePr>
        <p:xfrm>
          <a:off x="1097280" y="2183616"/>
          <a:ext cx="9742672" cy="3274380"/>
        </p:xfrm>
        <a:graphic>
          <a:graphicData uri="http://schemas.openxmlformats.org/drawingml/2006/table">
            <a:tbl>
              <a:tblPr firstRow="1" bandRow="1">
                <a:tableStyleId>{2D5ABB26-0587-4C30-8999-92F81FD0307C}</a:tableStyleId>
              </a:tblPr>
              <a:tblGrid>
                <a:gridCol w="4871336">
                  <a:extLst>
                    <a:ext uri="{9D8B030D-6E8A-4147-A177-3AD203B41FA5}">
                      <a16:colId xmlns:a16="http://schemas.microsoft.com/office/drawing/2014/main" val="3600444965"/>
                    </a:ext>
                  </a:extLst>
                </a:gridCol>
                <a:gridCol w="4871336">
                  <a:extLst>
                    <a:ext uri="{9D8B030D-6E8A-4147-A177-3AD203B41FA5}">
                      <a16:colId xmlns:a16="http://schemas.microsoft.com/office/drawing/2014/main" val="2723622610"/>
                    </a:ext>
                  </a:extLst>
                </a:gridCol>
              </a:tblGrid>
              <a:tr h="654876">
                <a:tc>
                  <a:txBody>
                    <a:bodyPr/>
                    <a:lstStyle/>
                    <a:p>
                      <a:r>
                        <a:rPr lang="ca-ES" b="1" noProof="0"/>
                        <a:t>Context</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ca-ES" noProof="0"/>
                        <a:t>3</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653729"/>
                  </a:ext>
                </a:extLst>
              </a:tr>
              <a:tr h="654876">
                <a:tc>
                  <a:txBody>
                    <a:bodyPr/>
                    <a:lstStyle/>
                    <a:p>
                      <a:r>
                        <a:rPr lang="ca-ES" b="1" noProof="0"/>
                        <a:t>Justificació</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s-ES" noProof="0" dirty="0"/>
                        <a:t>5</a:t>
                      </a:r>
                      <a:endParaRPr lang="ca-ES" noProof="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332104924"/>
                  </a:ext>
                </a:extLst>
              </a:tr>
              <a:tr h="654876">
                <a:tc>
                  <a:txBody>
                    <a:bodyPr/>
                    <a:lstStyle/>
                    <a:p>
                      <a:r>
                        <a:rPr lang="ca-ES" b="1" noProof="0" dirty="0"/>
                        <a:t>Metodologia</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es-ES" noProof="0" dirty="0"/>
                        <a:t>7</a:t>
                      </a:r>
                      <a:endParaRPr lang="ca-ES" noProof="0" dirty="0"/>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771490664"/>
                  </a:ext>
                </a:extLst>
              </a:tr>
              <a:tr h="654876">
                <a:tc>
                  <a:txBody>
                    <a:bodyPr/>
                    <a:lstStyle/>
                    <a:p>
                      <a:r>
                        <a:rPr lang="ca-ES" b="1" noProof="0"/>
                        <a:t>Resultats</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ca-ES" noProof="0" dirty="0"/>
                        <a:t>19</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20218302"/>
                  </a:ext>
                </a:extLst>
              </a:tr>
              <a:tr h="654876">
                <a:tc>
                  <a:txBody>
                    <a:bodyPr/>
                    <a:lstStyle/>
                    <a:p>
                      <a:r>
                        <a:rPr lang="ca-ES" b="1" noProof="0" dirty="0"/>
                        <a:t>Conclusions</a:t>
                      </a:r>
                    </a:p>
                  </a:txBody>
                  <a:tcPr>
                    <a:lnL>
                      <a:noFill/>
                    </a:lnL>
                    <a:lnR>
                      <a:noFill/>
                    </a:lnR>
                    <a:lnT>
                      <a:noFill/>
                    </a:lnT>
                    <a:lnB>
                      <a:noFill/>
                    </a:lnB>
                    <a:lnTlToBr w="12700" cmpd="sng">
                      <a:noFill/>
                      <a:prstDash val="solid"/>
                    </a:lnTlToBr>
                    <a:lnBlToTr w="12700" cmpd="sng">
                      <a:noFill/>
                      <a:prstDash val="solid"/>
                    </a:lnBlToTr>
                  </a:tcPr>
                </a:tc>
                <a:tc>
                  <a:txBody>
                    <a:bodyPr/>
                    <a:lstStyle/>
                    <a:p>
                      <a:pPr algn="r"/>
                      <a:r>
                        <a:rPr lang="ca-ES" noProof="0" dirty="0"/>
                        <a:t>49</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606553133"/>
                  </a:ext>
                </a:extLst>
              </a:tr>
            </a:tbl>
          </a:graphicData>
        </a:graphic>
      </p:graphicFrame>
    </p:spTree>
    <p:extLst>
      <p:ext uri="{BB962C8B-B14F-4D97-AF65-F5344CB8AC3E}">
        <p14:creationId xmlns:p14="http://schemas.microsoft.com/office/powerpoint/2010/main" val="3944996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1544117" y="2967335"/>
            <a:ext cx="9103774"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RESULTATS: Menús </a:t>
            </a: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escolars</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6947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pic>
        <p:nvPicPr>
          <p:cNvPr id="10" name="Imatge 9" descr="Imatge que conté pis, interior, sostre, sala&#10;&#10;Descripció generada automàticament">
            <a:extLst>
              <a:ext uri="{FF2B5EF4-FFF2-40B4-BE49-F238E27FC236}">
                <a16:creationId xmlns:a16="http://schemas.microsoft.com/office/drawing/2014/main" id="{2CA5BEEB-3705-460D-8E29-9E33C105BF3C}"/>
              </a:ext>
            </a:extLst>
          </p:cNvPr>
          <p:cNvPicPr>
            <a:picLocks noChangeAspect="1"/>
          </p:cNvPicPr>
          <p:nvPr/>
        </p:nvPicPr>
        <p:blipFill rotWithShape="1">
          <a:blip r:embed="rId2">
            <a:alphaModFix amt="35000"/>
            <a:extLst>
              <a:ext uri="{837473B0-CC2E-450A-ABE3-18F120FF3D39}">
                <a1611:picAttrSrcUrl xmlns:a1611="http://schemas.microsoft.com/office/drawing/2016/11/main" r:id="rId3"/>
              </a:ext>
            </a:extLst>
          </a:blip>
          <a:srcRect l="6667"/>
          <a:stretch/>
        </p:blipFill>
        <p:spPr>
          <a:xfrm>
            <a:off x="20" y="10"/>
            <a:ext cx="12191980" cy="6857990"/>
          </a:xfrm>
          <a:prstGeom prst="rect">
            <a:avLst/>
          </a:prstGeom>
        </p:spPr>
      </p:pic>
      <p:sp>
        <p:nvSpPr>
          <p:cNvPr id="7" name="Contenidor de contingut 2">
            <a:extLst>
              <a:ext uri="{FF2B5EF4-FFF2-40B4-BE49-F238E27FC236}">
                <a16:creationId xmlns:a16="http://schemas.microsoft.com/office/drawing/2014/main" id="{C1D37C64-336F-4085-AD46-7454929E69F3}"/>
              </a:ext>
            </a:extLst>
          </p:cNvPr>
          <p:cNvSpPr txBox="1">
            <a:spLocks/>
          </p:cNvSpPr>
          <p:nvPr/>
        </p:nvSpPr>
        <p:spPr>
          <a:xfrm>
            <a:off x="938074" y="535035"/>
            <a:ext cx="10315852" cy="2384929"/>
          </a:xfrm>
          <a:prstGeom prst="rect">
            <a:avLst/>
          </a:prstGeom>
          <a:ln/>
        </p:spPr>
        <p:style>
          <a:lnRef idx="3">
            <a:schemeClr val="lt1"/>
          </a:lnRef>
          <a:fillRef idx="1">
            <a:schemeClr val="accent1"/>
          </a:fillRef>
          <a:effectRef idx="1">
            <a:schemeClr val="accent1"/>
          </a:effectRef>
          <a:fontRef idx="minor">
            <a:schemeClr val="lt1"/>
          </a:fontRef>
        </p:style>
        <p:txBody>
          <a:bodyPr vert="horz" lIns="252000" tIns="180000" rIns="25200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20000"/>
              </a:lnSpc>
              <a:buFont typeface="Calibri" panose="020F0502020204030204" pitchFamily="34" charset="0"/>
              <a:buNone/>
            </a:pPr>
            <a:r>
              <a:rPr lang="ca-ES" sz="2500" dirty="0">
                <a:solidFill>
                  <a:schemeClr val="bg1"/>
                </a:solidFill>
              </a:rPr>
              <a:t>S’ha fet un treball d’investigació teòrica en matèria d’alimentació als centres educatius amb estudis publicats pel Departament d’Educació (la Guia de l’Alimentació Saludable en l’Etapa Escolar per les famílies i les escoles) i s’ha </a:t>
            </a:r>
            <a:r>
              <a:rPr lang="ca-ES" sz="2500" b="1" dirty="0">
                <a:solidFill>
                  <a:schemeClr val="bg1"/>
                </a:solidFill>
              </a:rPr>
              <a:t>comparat amb l’anàlisi de 150 menús escolars de 55 centres i amb les entrevistes qualitatives </a:t>
            </a:r>
            <a:r>
              <a:rPr lang="ca-ES" sz="2500" dirty="0">
                <a:solidFill>
                  <a:schemeClr val="bg1"/>
                </a:solidFill>
              </a:rPr>
              <a:t>als caps de compres d’empreses de restauració col·lectiva gestores de menjadors escolars. </a:t>
            </a:r>
          </a:p>
          <a:p>
            <a:endParaRPr lang="en-US" sz="1800" dirty="0">
              <a:solidFill>
                <a:schemeClr val="tx1"/>
              </a:solidFill>
            </a:endParaRPr>
          </a:p>
        </p:txBody>
      </p:sp>
      <p:sp>
        <p:nvSpPr>
          <p:cNvPr id="8" name="Contenidor de contingut 2">
            <a:extLst>
              <a:ext uri="{FF2B5EF4-FFF2-40B4-BE49-F238E27FC236}">
                <a16:creationId xmlns:a16="http://schemas.microsoft.com/office/drawing/2014/main" id="{E34CE038-2B9D-420B-9249-3B05B21CADC8}"/>
              </a:ext>
            </a:extLst>
          </p:cNvPr>
          <p:cNvSpPr txBox="1">
            <a:spLocks/>
          </p:cNvSpPr>
          <p:nvPr/>
        </p:nvSpPr>
        <p:spPr>
          <a:xfrm>
            <a:off x="938074" y="4944539"/>
            <a:ext cx="10315852" cy="1267725"/>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buNone/>
            </a:pPr>
            <a:r>
              <a:rPr lang="ca-ES" sz="2300" dirty="0">
                <a:solidFill>
                  <a:schemeClr val="bg1"/>
                </a:solidFill>
              </a:rPr>
              <a:t>Amb la composició dels menús escolars de Catalunya </a:t>
            </a:r>
            <a:r>
              <a:rPr lang="ca-ES" sz="2300" b="1" dirty="0">
                <a:solidFill>
                  <a:schemeClr val="bg1"/>
                </a:solidFill>
              </a:rPr>
              <a:t>no</a:t>
            </a:r>
            <a:r>
              <a:rPr lang="ca-ES" sz="2300" dirty="0">
                <a:solidFill>
                  <a:schemeClr val="bg1"/>
                </a:solidFill>
              </a:rPr>
              <a:t> </a:t>
            </a:r>
            <a:r>
              <a:rPr lang="ca-ES" sz="2300" b="1" dirty="0">
                <a:solidFill>
                  <a:schemeClr val="bg1"/>
                </a:solidFill>
              </a:rPr>
              <a:t>es pot determinar la veracitat dels productes de proximitat </a:t>
            </a:r>
            <a:r>
              <a:rPr lang="ca-ES" sz="2300" dirty="0">
                <a:solidFill>
                  <a:schemeClr val="bg1"/>
                </a:solidFill>
              </a:rPr>
              <a:t>(fruita, hortalisses, llegums, etc.) que pot estar present als àpats. </a:t>
            </a:r>
          </a:p>
          <a:p>
            <a:pPr marL="0" indent="0" algn="just">
              <a:lnSpc>
                <a:spcPct val="100000"/>
              </a:lnSpc>
              <a:buNone/>
            </a:pPr>
            <a:r>
              <a:rPr lang="ca-ES" sz="2300" dirty="0">
                <a:solidFill>
                  <a:schemeClr val="bg1"/>
                </a:solidFill>
              </a:rPr>
              <a:t>Aquesta anàlisi de menús es realitza per tal de </a:t>
            </a:r>
            <a:r>
              <a:rPr lang="ca-ES" sz="2300" b="1" dirty="0">
                <a:solidFill>
                  <a:schemeClr val="bg1"/>
                </a:solidFill>
              </a:rPr>
              <a:t>corroborar les dades de consum de productes </a:t>
            </a:r>
            <a:r>
              <a:rPr lang="ca-ES" sz="2300" dirty="0">
                <a:solidFill>
                  <a:schemeClr val="bg1"/>
                </a:solidFill>
              </a:rPr>
              <a:t>amb la informació</a:t>
            </a:r>
            <a:r>
              <a:rPr lang="ca-ES" sz="2300" b="1" dirty="0">
                <a:solidFill>
                  <a:schemeClr val="bg1"/>
                </a:solidFill>
              </a:rPr>
              <a:t> </a:t>
            </a:r>
            <a:r>
              <a:rPr lang="ca-ES" sz="2300" dirty="0">
                <a:solidFill>
                  <a:schemeClr val="bg1"/>
                </a:solidFill>
              </a:rPr>
              <a:t>dels escandalls de les enquestes realitzades a les empreses de restauració col·lectiva. </a:t>
            </a:r>
            <a:endParaRPr lang="ca-ES" dirty="0"/>
          </a:p>
        </p:txBody>
      </p:sp>
    </p:spTree>
    <p:extLst>
      <p:ext uri="{BB962C8B-B14F-4D97-AF65-F5344CB8AC3E}">
        <p14:creationId xmlns:p14="http://schemas.microsoft.com/office/powerpoint/2010/main" val="32430779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ol 1">
            <a:extLst>
              <a:ext uri="{FF2B5EF4-FFF2-40B4-BE49-F238E27FC236}">
                <a16:creationId xmlns:a16="http://schemas.microsoft.com/office/drawing/2014/main" id="{6B1D5788-716D-4ED5-B703-C672DE0DAC91}"/>
              </a:ext>
            </a:extLst>
          </p:cNvPr>
          <p:cNvSpPr>
            <a:spLocks noGrp="1"/>
          </p:cNvSpPr>
          <p:nvPr>
            <p:ph type="title"/>
          </p:nvPr>
        </p:nvSpPr>
        <p:spPr>
          <a:xfrm>
            <a:off x="1097280" y="63314"/>
            <a:ext cx="10058400" cy="1450757"/>
          </a:xfrm>
        </p:spPr>
        <p:txBody>
          <a:bodyPr>
            <a:noAutofit/>
          </a:bodyPr>
          <a:lstStyle/>
          <a:p>
            <a:pPr algn="ctr"/>
            <a:r>
              <a:rPr lang="es-E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COMPOSICIÓ DEL MENÚ ESCOLAR SEGONS LA RECOMANACIÓ DEL DEPARTAMENT D’EDUCACIÓ</a:t>
            </a:r>
            <a:endParaRPr lang="ca-E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endParaRPr>
          </a:p>
        </p:txBody>
      </p:sp>
      <p:pic>
        <p:nvPicPr>
          <p:cNvPr id="4" name="Contenidor de contingut 3">
            <a:extLst>
              <a:ext uri="{FF2B5EF4-FFF2-40B4-BE49-F238E27FC236}">
                <a16:creationId xmlns:a16="http://schemas.microsoft.com/office/drawing/2014/main" id="{15D5AB3A-EC6F-49ED-A730-148DAB91EAB9}"/>
              </a:ext>
            </a:extLst>
          </p:cNvPr>
          <p:cNvPicPr>
            <a:picLocks noGrp="1" noChangeAspect="1"/>
          </p:cNvPicPr>
          <p:nvPr>
            <p:ph idx="1"/>
          </p:nvPr>
        </p:nvPicPr>
        <p:blipFill>
          <a:blip r:embed="rId2"/>
          <a:stretch>
            <a:fillRect/>
          </a:stretch>
        </p:blipFill>
        <p:spPr>
          <a:xfrm>
            <a:off x="483893" y="2130349"/>
            <a:ext cx="7204169" cy="3276152"/>
          </a:xfrm>
          <a:prstGeom prst="rect">
            <a:avLst/>
          </a:prstGeom>
        </p:spPr>
      </p:pic>
      <p:sp>
        <p:nvSpPr>
          <p:cNvPr id="8" name="Contenidor de contingut 2">
            <a:extLst>
              <a:ext uri="{FF2B5EF4-FFF2-40B4-BE49-F238E27FC236}">
                <a16:creationId xmlns:a16="http://schemas.microsoft.com/office/drawing/2014/main" id="{6C6F9DD4-E9AA-4D79-8BD9-6B7EAE181876}"/>
              </a:ext>
            </a:extLst>
          </p:cNvPr>
          <p:cNvSpPr txBox="1">
            <a:spLocks/>
          </p:cNvSpPr>
          <p:nvPr/>
        </p:nvSpPr>
        <p:spPr>
          <a:xfrm>
            <a:off x="7883371" y="2663009"/>
            <a:ext cx="3824736" cy="2210832"/>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10000"/>
              </a:lnSpc>
              <a:buNone/>
            </a:pPr>
            <a:r>
              <a:rPr lang="ca-ES" dirty="0"/>
              <a:t>El Departament d’Educació recomana </a:t>
            </a:r>
            <a:r>
              <a:rPr lang="ca-ES" b="1" dirty="0"/>
              <a:t>3 dels 5 dies </a:t>
            </a:r>
            <a:r>
              <a:rPr lang="ca-ES" dirty="0"/>
              <a:t>el consum de </a:t>
            </a:r>
            <a:r>
              <a:rPr lang="ca-ES" b="1" dirty="0"/>
              <a:t>llegums</a:t>
            </a:r>
            <a:r>
              <a:rPr lang="ca-ES" dirty="0"/>
              <a:t> i el </a:t>
            </a:r>
            <a:r>
              <a:rPr lang="ca-ES" b="1" dirty="0"/>
              <a:t>consum diari d’hortalisses </a:t>
            </a:r>
            <a:r>
              <a:rPr lang="ca-ES" dirty="0"/>
              <a:t>(verdures i hortalisses) segons l’exemple de menú escolar </a:t>
            </a:r>
          </a:p>
        </p:txBody>
      </p:sp>
    </p:spTree>
    <p:extLst>
      <p:ext uri="{BB962C8B-B14F-4D97-AF65-F5344CB8AC3E}">
        <p14:creationId xmlns:p14="http://schemas.microsoft.com/office/powerpoint/2010/main" val="40749070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82CB575-4024-460A-9A04-E53393B49768}"/>
              </a:ext>
            </a:extLst>
          </p:cNvPr>
          <p:cNvSpPr>
            <a:spLocks noGrp="1"/>
          </p:cNvSpPr>
          <p:nvPr>
            <p:ph type="title"/>
          </p:nvPr>
        </p:nvSpPr>
        <p:spPr>
          <a:xfrm>
            <a:off x="1097280" y="63314"/>
            <a:ext cx="10058400" cy="1450757"/>
          </a:xfrm>
        </p:spPr>
        <p:txBody>
          <a:bodyPr>
            <a:noAutofit/>
          </a:bodyPr>
          <a:lstStyle/>
          <a:p>
            <a:pPr algn="ctr"/>
            <a:r>
              <a:rPr lang="es-E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COMPOSICIÓ DEL MENÚ ESCOLAR SEGONS LA RECOMANACIÓ DEL DEPARTAMENT D’EDUCACIÓ</a:t>
            </a:r>
            <a:endParaRPr lang="ca-E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endParaRPr>
          </a:p>
        </p:txBody>
      </p:sp>
      <p:pic>
        <p:nvPicPr>
          <p:cNvPr id="6" name="Contenidor de contingut 5">
            <a:extLst>
              <a:ext uri="{FF2B5EF4-FFF2-40B4-BE49-F238E27FC236}">
                <a16:creationId xmlns:a16="http://schemas.microsoft.com/office/drawing/2014/main" id="{881B3A0D-AE88-4741-BAEF-19F9EF104DEA}"/>
              </a:ext>
            </a:extLst>
          </p:cNvPr>
          <p:cNvPicPr>
            <a:picLocks noGrp="1" noChangeAspect="1"/>
          </p:cNvPicPr>
          <p:nvPr>
            <p:ph idx="1"/>
          </p:nvPr>
        </p:nvPicPr>
        <p:blipFill>
          <a:blip r:embed="rId2"/>
          <a:stretch>
            <a:fillRect/>
          </a:stretch>
        </p:blipFill>
        <p:spPr>
          <a:xfrm>
            <a:off x="1268376" y="3257291"/>
            <a:ext cx="3579829" cy="3092067"/>
          </a:xfrm>
          <a:prstGeom prst="rect">
            <a:avLst/>
          </a:prstGeom>
        </p:spPr>
      </p:pic>
      <p:pic>
        <p:nvPicPr>
          <p:cNvPr id="7" name="Imatge 6">
            <a:extLst>
              <a:ext uri="{FF2B5EF4-FFF2-40B4-BE49-F238E27FC236}">
                <a16:creationId xmlns:a16="http://schemas.microsoft.com/office/drawing/2014/main" id="{79A645E8-1A31-429E-922F-7E25F9161212}"/>
              </a:ext>
            </a:extLst>
          </p:cNvPr>
          <p:cNvPicPr>
            <a:picLocks noChangeAspect="1"/>
          </p:cNvPicPr>
          <p:nvPr/>
        </p:nvPicPr>
        <p:blipFill>
          <a:blip r:embed="rId3"/>
          <a:stretch>
            <a:fillRect/>
          </a:stretch>
        </p:blipFill>
        <p:spPr>
          <a:xfrm>
            <a:off x="7219508" y="3257291"/>
            <a:ext cx="3579829" cy="1883661"/>
          </a:xfrm>
          <a:prstGeom prst="rect">
            <a:avLst/>
          </a:prstGeom>
        </p:spPr>
      </p:pic>
      <p:sp>
        <p:nvSpPr>
          <p:cNvPr id="9" name="Contenidor de contingut 2">
            <a:extLst>
              <a:ext uri="{FF2B5EF4-FFF2-40B4-BE49-F238E27FC236}">
                <a16:creationId xmlns:a16="http://schemas.microsoft.com/office/drawing/2014/main" id="{1A74565F-C262-4858-BD37-BACCD864A0A9}"/>
              </a:ext>
            </a:extLst>
          </p:cNvPr>
          <p:cNvSpPr txBox="1">
            <a:spLocks/>
          </p:cNvSpPr>
          <p:nvPr/>
        </p:nvSpPr>
        <p:spPr>
          <a:xfrm>
            <a:off x="1392662" y="1881774"/>
            <a:ext cx="9406675" cy="1189086"/>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10000"/>
              </a:lnSpc>
              <a:buNone/>
            </a:pPr>
            <a:r>
              <a:rPr lang="ca-ES" dirty="0"/>
              <a:t>Pel que fa a la freqüència d’aliments, les llegums es recomana consumir-les com a primer plat 1-2 racions per setmana i en segon plat en format de proteics vegetals també 1-2 vegades per setmana.  </a:t>
            </a:r>
          </a:p>
        </p:txBody>
      </p:sp>
    </p:spTree>
    <p:extLst>
      <p:ext uri="{BB962C8B-B14F-4D97-AF65-F5344CB8AC3E}">
        <p14:creationId xmlns:p14="http://schemas.microsoft.com/office/powerpoint/2010/main" val="3354575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31B5120B-8207-4534-962A-16FBCFD47C87}"/>
              </a:ext>
            </a:extLst>
          </p:cNvPr>
          <p:cNvSpPr>
            <a:spLocks noGrp="1"/>
          </p:cNvSpPr>
          <p:nvPr>
            <p:ph type="title"/>
          </p:nvPr>
        </p:nvSpPr>
        <p:spPr/>
        <p:txBody>
          <a:bodyPr vert="horz" lIns="91440" tIns="45720" rIns="91440" bIns="45720" rtlCol="0" anchor="b">
            <a:noAutofit/>
          </a:bodyPr>
          <a:lstStyle/>
          <a:p>
            <a:pPr algn="ctr"/>
            <a:r>
              <a:rPr lang="ca-ES" sz="2400">
                <a:ln w="0"/>
                <a:solidFill>
                  <a:schemeClr val="accent2"/>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Exemples de dos menús escolars de centres catalans dels analitzats</a:t>
            </a:r>
            <a:endParaRPr lang="ca-ES" sz="2400" dirty="0">
              <a:ln w="0"/>
              <a:solidFill>
                <a:schemeClr val="accent2"/>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endParaRPr>
          </a:p>
        </p:txBody>
      </p:sp>
      <p:pic>
        <p:nvPicPr>
          <p:cNvPr id="15" name="Contenidor de contingut 14">
            <a:extLst>
              <a:ext uri="{FF2B5EF4-FFF2-40B4-BE49-F238E27FC236}">
                <a16:creationId xmlns:a16="http://schemas.microsoft.com/office/drawing/2014/main" id="{7F2E945F-960C-46CF-B774-7A0B7D17BDB9}"/>
              </a:ext>
            </a:extLst>
          </p:cNvPr>
          <p:cNvPicPr>
            <a:picLocks noGrp="1" noChangeAspect="1"/>
          </p:cNvPicPr>
          <p:nvPr>
            <p:ph sz="half" idx="1"/>
          </p:nvPr>
        </p:nvPicPr>
        <p:blipFill>
          <a:blip r:embed="rId3"/>
          <a:srcRect/>
          <a:stretch/>
        </p:blipFill>
        <p:spPr>
          <a:xfrm>
            <a:off x="1097280" y="2864446"/>
            <a:ext cx="4938712" cy="3433495"/>
          </a:xfrm>
          <a:prstGeom prst="rect">
            <a:avLst/>
          </a:prstGeom>
        </p:spPr>
      </p:pic>
      <p:pic>
        <p:nvPicPr>
          <p:cNvPr id="16" name="Contenidor de contingut 15">
            <a:extLst>
              <a:ext uri="{FF2B5EF4-FFF2-40B4-BE49-F238E27FC236}">
                <a16:creationId xmlns:a16="http://schemas.microsoft.com/office/drawing/2014/main" id="{E240ABB7-53F3-4E10-96BE-B55944D0ECA4}"/>
              </a:ext>
            </a:extLst>
          </p:cNvPr>
          <p:cNvPicPr>
            <a:picLocks noGrp="1" noChangeAspect="1"/>
          </p:cNvPicPr>
          <p:nvPr>
            <p:ph sz="half" idx="2"/>
          </p:nvPr>
        </p:nvPicPr>
        <p:blipFill>
          <a:blip r:embed="rId4"/>
          <a:stretch>
            <a:fillRect/>
          </a:stretch>
        </p:blipFill>
        <p:spPr>
          <a:xfrm>
            <a:off x="6218555" y="2830799"/>
            <a:ext cx="4937125" cy="3500790"/>
          </a:xfrm>
          <a:prstGeom prst="rect">
            <a:avLst/>
          </a:prstGeom>
        </p:spPr>
      </p:pic>
      <p:sp>
        <p:nvSpPr>
          <p:cNvPr id="32" name="Contenidor de contingut 2">
            <a:extLst>
              <a:ext uri="{FF2B5EF4-FFF2-40B4-BE49-F238E27FC236}">
                <a16:creationId xmlns:a16="http://schemas.microsoft.com/office/drawing/2014/main" id="{04B053C0-7A2D-4375-B09E-A460A2BC7441}"/>
              </a:ext>
            </a:extLst>
          </p:cNvPr>
          <p:cNvSpPr txBox="1">
            <a:spLocks/>
          </p:cNvSpPr>
          <p:nvPr/>
        </p:nvSpPr>
        <p:spPr>
          <a:xfrm>
            <a:off x="1036321" y="1881774"/>
            <a:ext cx="4999672" cy="845523"/>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10000"/>
              </a:lnSpc>
              <a:buNone/>
            </a:pPr>
            <a:r>
              <a:rPr lang="ca-ES" sz="1100" dirty="0"/>
              <a:t>El menú del Mengem d’Aquí (Consell Comarcal de l’Alt Urgell) va programar 5 àpats on tenia presencia els llegums. En tots els casos és com a primer plat i mai com a substitutiu de la carn. El consum d’hortalisses, tot i que té molta freqüència, no ha estat diari, tal com recomanada el Departament d’Educació.  </a:t>
            </a:r>
          </a:p>
        </p:txBody>
      </p:sp>
      <p:sp>
        <p:nvSpPr>
          <p:cNvPr id="34" name="Contenidor de contingut 2">
            <a:extLst>
              <a:ext uri="{FF2B5EF4-FFF2-40B4-BE49-F238E27FC236}">
                <a16:creationId xmlns:a16="http://schemas.microsoft.com/office/drawing/2014/main" id="{FE7A1E54-E4C9-41C2-A142-59BF8E757324}"/>
              </a:ext>
            </a:extLst>
          </p:cNvPr>
          <p:cNvSpPr txBox="1">
            <a:spLocks/>
          </p:cNvSpPr>
          <p:nvPr/>
        </p:nvSpPr>
        <p:spPr>
          <a:xfrm>
            <a:off x="6218555" y="1891702"/>
            <a:ext cx="4999672" cy="845523"/>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10000"/>
              </a:lnSpc>
              <a:buNone/>
            </a:pPr>
            <a:r>
              <a:rPr lang="ca-ES" sz="1100" dirty="0"/>
              <a:t>El menú </a:t>
            </a:r>
            <a:r>
              <a:rPr lang="ca-ES" sz="1100" dirty="0" err="1"/>
              <a:t>d’Scholarest</a:t>
            </a:r>
            <a:r>
              <a:rPr lang="ca-ES" sz="1100" dirty="0"/>
              <a:t> (Consell Comarcal de la Selva) té una freqüència de llegums més elevada que al de Mengem d’Aquí (6 àpats) inclús duent a terme jornades de proteïna vegetal en substitució de carn d’igual manera com a segon plat. El consum d’hortalisses és diari. </a:t>
            </a:r>
          </a:p>
        </p:txBody>
      </p:sp>
    </p:spTree>
    <p:extLst>
      <p:ext uri="{BB962C8B-B14F-4D97-AF65-F5344CB8AC3E}">
        <p14:creationId xmlns:p14="http://schemas.microsoft.com/office/powerpoint/2010/main" val="14089029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282CB575-4024-460A-9A04-E53393B49768}"/>
              </a:ext>
            </a:extLst>
          </p:cNvPr>
          <p:cNvSpPr>
            <a:spLocks noGrp="1"/>
          </p:cNvSpPr>
          <p:nvPr>
            <p:ph type="title"/>
          </p:nvPr>
        </p:nvSpPr>
        <p:spPr>
          <a:xfrm>
            <a:off x="861134" y="180171"/>
            <a:ext cx="10741981" cy="1450757"/>
          </a:xfrm>
        </p:spPr>
        <p:txBody>
          <a:bodyPr>
            <a:normAutofit fontScale="90000"/>
          </a:bodyPr>
          <a:lstStyle/>
          <a:p>
            <a:pPr algn="ct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Resultats dels </a:t>
            </a:r>
            <a:r>
              <a:rPr lang="ca-ES" sz="67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150</a:t>
            </a: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 menús analitzats</a:t>
            </a:r>
          </a:p>
        </p:txBody>
      </p:sp>
      <p:graphicFrame>
        <p:nvGraphicFramePr>
          <p:cNvPr id="6" name="Gráfico 1">
            <a:extLst>
              <a:ext uri="{FF2B5EF4-FFF2-40B4-BE49-F238E27FC236}">
                <a16:creationId xmlns:a16="http://schemas.microsoft.com/office/drawing/2014/main" id="{EDF5B77B-57E4-4519-840B-839E50D546AB}"/>
              </a:ext>
            </a:extLst>
          </p:cNvPr>
          <p:cNvGraphicFramePr/>
          <p:nvPr>
            <p:extLst>
              <p:ext uri="{D42A27DB-BD31-4B8C-83A1-F6EECF244321}">
                <p14:modId xmlns:p14="http://schemas.microsoft.com/office/powerpoint/2010/main" val="3555668234"/>
              </p:ext>
            </p:extLst>
          </p:nvPr>
        </p:nvGraphicFramePr>
        <p:xfrm>
          <a:off x="0" y="1845736"/>
          <a:ext cx="7017487" cy="4065966"/>
        </p:xfrm>
        <a:graphic>
          <a:graphicData uri="http://schemas.openxmlformats.org/drawingml/2006/chart">
            <c:chart xmlns:c="http://schemas.openxmlformats.org/drawingml/2006/chart" xmlns:r="http://schemas.openxmlformats.org/officeDocument/2006/relationships" r:id="rId2"/>
          </a:graphicData>
        </a:graphic>
      </p:graphicFrame>
      <p:sp>
        <p:nvSpPr>
          <p:cNvPr id="10" name="QuadreDeText 9">
            <a:extLst>
              <a:ext uri="{FF2B5EF4-FFF2-40B4-BE49-F238E27FC236}">
                <a16:creationId xmlns:a16="http://schemas.microsoft.com/office/drawing/2014/main" id="{BC553AFA-3D43-4468-BC50-C3D40BE7EDDF}"/>
              </a:ext>
            </a:extLst>
          </p:cNvPr>
          <p:cNvSpPr txBox="1"/>
          <p:nvPr/>
        </p:nvSpPr>
        <p:spPr>
          <a:xfrm>
            <a:off x="5882463" y="2275352"/>
            <a:ext cx="6097772" cy="2944396"/>
          </a:xfrm>
          <a:prstGeom prst="rect">
            <a:avLst/>
          </a:prstGeom>
          <a:noFill/>
        </p:spPr>
        <p:txBody>
          <a:bodyPr wrap="square">
            <a:spAutoFit/>
          </a:bodyPr>
          <a:lstStyle/>
          <a:p>
            <a:pPr marL="457200" indent="-457200" defTabSz="914400">
              <a:lnSpc>
                <a:spcPct val="90000"/>
              </a:lnSpc>
              <a:spcBef>
                <a:spcPts val="1200"/>
              </a:spcBef>
              <a:spcAft>
                <a:spcPts val="200"/>
              </a:spcAft>
              <a:buClr>
                <a:schemeClr val="accent1"/>
              </a:buClr>
              <a:buSzPct val="100000"/>
              <a:buFont typeface="+mj-lt"/>
              <a:buAutoNum type="arabicPeriod"/>
            </a:pPr>
            <a:r>
              <a:rPr lang="ca-ES" sz="2000" dirty="0"/>
              <a:t>Els productes de producció agrària (hortalisses, verdures, fruites i llegums) representen el </a:t>
            </a:r>
            <a:r>
              <a:rPr lang="ca-ES" sz="2000" b="1" dirty="0"/>
              <a:t>62% dels àpats mensuals</a:t>
            </a:r>
            <a:r>
              <a:rPr lang="ca-ES" sz="2000" dirty="0"/>
              <a:t>.</a:t>
            </a:r>
          </a:p>
          <a:p>
            <a:pPr marL="457200" indent="-457200" defTabSz="914400">
              <a:lnSpc>
                <a:spcPct val="90000"/>
              </a:lnSpc>
              <a:spcBef>
                <a:spcPts val="1200"/>
              </a:spcBef>
              <a:spcAft>
                <a:spcPts val="200"/>
              </a:spcAft>
              <a:buClr>
                <a:schemeClr val="accent1"/>
              </a:buClr>
              <a:buSzPct val="100000"/>
              <a:buFont typeface="+mj-lt"/>
              <a:buAutoNum type="arabicPeriod"/>
            </a:pPr>
            <a:r>
              <a:rPr lang="ca-ES" sz="2000" dirty="0"/>
              <a:t>Els centres </a:t>
            </a:r>
            <a:r>
              <a:rPr lang="ca-ES" sz="2000" b="1" dirty="0"/>
              <a:t>tenen problemes per complir amb les obligacions de consum de producte de proximitat</a:t>
            </a:r>
            <a:r>
              <a:rPr lang="ca-ES" sz="2000" dirty="0"/>
              <a:t> donat que la producció a Catalunya no arriba per abastir-les.</a:t>
            </a:r>
          </a:p>
          <a:p>
            <a:pPr marL="457200" indent="-457200" defTabSz="914400">
              <a:lnSpc>
                <a:spcPct val="90000"/>
              </a:lnSpc>
              <a:spcBef>
                <a:spcPts val="1200"/>
              </a:spcBef>
              <a:spcAft>
                <a:spcPts val="200"/>
              </a:spcAft>
              <a:buClr>
                <a:schemeClr val="accent1"/>
              </a:buClr>
              <a:buSzPct val="100000"/>
              <a:buFont typeface="+mj-lt"/>
              <a:buAutoNum type="arabicPeriod"/>
            </a:pPr>
            <a:r>
              <a:rPr lang="ca-ES" sz="2000" dirty="0"/>
              <a:t>Hi ha poca incidència en la recomanació del Departament d’Educació en l’ús de proteics vegetals. </a:t>
            </a:r>
          </a:p>
        </p:txBody>
      </p:sp>
    </p:spTree>
    <p:extLst>
      <p:ext uri="{BB962C8B-B14F-4D97-AF65-F5344CB8AC3E}">
        <p14:creationId xmlns:p14="http://schemas.microsoft.com/office/powerpoint/2010/main" val="33015708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idor de contingut 3">
            <a:extLst>
              <a:ext uri="{FF2B5EF4-FFF2-40B4-BE49-F238E27FC236}">
                <a16:creationId xmlns:a16="http://schemas.microsoft.com/office/drawing/2014/main" id="{659DA1AE-245D-4565-8459-D73DF0B6340B}"/>
              </a:ext>
            </a:extLst>
          </p:cNvPr>
          <p:cNvSpPr>
            <a:spLocks noGrp="1"/>
          </p:cNvSpPr>
          <p:nvPr>
            <p:ph sz="half" idx="2"/>
          </p:nvPr>
        </p:nvSpPr>
        <p:spPr>
          <a:xfrm>
            <a:off x="6549973" y="1952375"/>
            <a:ext cx="5243658" cy="2753834"/>
          </a:xfrm>
        </p:spPr>
        <p:txBody>
          <a:bodyPr>
            <a:normAutofit/>
          </a:bodyPr>
          <a:lstStyle/>
          <a:p>
            <a:pPr marL="457200" indent="-457200">
              <a:buFont typeface="+mj-lt"/>
              <a:buAutoNum type="arabicPeriod" startAt="4"/>
            </a:pPr>
            <a:r>
              <a:rPr lang="ca-ES" sz="2000" dirty="0">
                <a:solidFill>
                  <a:schemeClr val="tx1"/>
                </a:solidFill>
              </a:rPr>
              <a:t>Els proteics vegetals en substitució de la carn, com tofu, </a:t>
            </a:r>
            <a:r>
              <a:rPr lang="ca-ES" sz="2000" dirty="0" err="1">
                <a:solidFill>
                  <a:schemeClr val="tx1"/>
                </a:solidFill>
              </a:rPr>
              <a:t>seitan</a:t>
            </a:r>
            <a:r>
              <a:rPr lang="ca-ES" sz="2000" dirty="0">
                <a:solidFill>
                  <a:schemeClr val="tx1"/>
                </a:solidFill>
              </a:rPr>
              <a:t>, soja, </a:t>
            </a:r>
            <a:r>
              <a:rPr lang="ca-ES" sz="2000" dirty="0" err="1">
                <a:solidFill>
                  <a:schemeClr val="tx1"/>
                </a:solidFill>
              </a:rPr>
              <a:t>tempeh</a:t>
            </a:r>
            <a:r>
              <a:rPr lang="ca-ES" sz="2000" dirty="0">
                <a:solidFill>
                  <a:schemeClr val="tx1"/>
                </a:solidFill>
              </a:rPr>
              <a:t> o derivats de llegums, tenen poca presència en els menús escolars</a:t>
            </a:r>
          </a:p>
          <a:p>
            <a:pPr marL="457200" indent="-457200">
              <a:buFont typeface="+mj-lt"/>
              <a:buAutoNum type="arabicPeriod" startAt="4"/>
            </a:pPr>
            <a:r>
              <a:rPr lang="ca-ES" sz="2000" dirty="0">
                <a:solidFill>
                  <a:schemeClr val="tx1"/>
                </a:solidFill>
              </a:rPr>
              <a:t>El consum de carn és lleugerament major en algunes setmanes, encara que generalment els centres segueixen les pautes. </a:t>
            </a:r>
          </a:p>
          <a:p>
            <a:pPr marL="0" indent="0">
              <a:buNone/>
            </a:pPr>
            <a:endParaRPr lang="ca-ES" dirty="0"/>
          </a:p>
        </p:txBody>
      </p:sp>
      <p:graphicFrame>
        <p:nvGraphicFramePr>
          <p:cNvPr id="5" name="Taula 6">
            <a:extLst>
              <a:ext uri="{FF2B5EF4-FFF2-40B4-BE49-F238E27FC236}">
                <a16:creationId xmlns:a16="http://schemas.microsoft.com/office/drawing/2014/main" id="{F6AAAC5A-2AA0-4DAD-B0FF-667412509715}"/>
              </a:ext>
            </a:extLst>
          </p:cNvPr>
          <p:cNvGraphicFramePr>
            <a:graphicFrameLocks noGrp="1"/>
          </p:cNvGraphicFramePr>
          <p:nvPr>
            <p:ph sz="half" idx="1"/>
            <p:extLst>
              <p:ext uri="{D42A27DB-BD31-4B8C-83A1-F6EECF244321}">
                <p14:modId xmlns:p14="http://schemas.microsoft.com/office/powerpoint/2010/main" val="997465574"/>
              </p:ext>
            </p:extLst>
          </p:nvPr>
        </p:nvGraphicFramePr>
        <p:xfrm>
          <a:off x="1096963" y="1846263"/>
          <a:ext cx="5243658" cy="4079240"/>
        </p:xfrm>
        <a:graphic>
          <a:graphicData uri="http://schemas.openxmlformats.org/drawingml/2006/table">
            <a:tbl>
              <a:tblPr firstRow="1" bandRow="1">
                <a:tableStyleId>{5C22544A-7EE6-4342-B048-85BDC9FD1C3A}</a:tableStyleId>
              </a:tblPr>
              <a:tblGrid>
                <a:gridCol w="873943">
                  <a:extLst>
                    <a:ext uri="{9D8B030D-6E8A-4147-A177-3AD203B41FA5}">
                      <a16:colId xmlns:a16="http://schemas.microsoft.com/office/drawing/2014/main" val="4192741518"/>
                    </a:ext>
                  </a:extLst>
                </a:gridCol>
                <a:gridCol w="873943">
                  <a:extLst>
                    <a:ext uri="{9D8B030D-6E8A-4147-A177-3AD203B41FA5}">
                      <a16:colId xmlns:a16="http://schemas.microsoft.com/office/drawing/2014/main" val="2741649770"/>
                    </a:ext>
                  </a:extLst>
                </a:gridCol>
                <a:gridCol w="873943">
                  <a:extLst>
                    <a:ext uri="{9D8B030D-6E8A-4147-A177-3AD203B41FA5}">
                      <a16:colId xmlns:a16="http://schemas.microsoft.com/office/drawing/2014/main" val="3828206585"/>
                    </a:ext>
                  </a:extLst>
                </a:gridCol>
                <a:gridCol w="873943">
                  <a:extLst>
                    <a:ext uri="{9D8B030D-6E8A-4147-A177-3AD203B41FA5}">
                      <a16:colId xmlns:a16="http://schemas.microsoft.com/office/drawing/2014/main" val="3943699014"/>
                    </a:ext>
                  </a:extLst>
                </a:gridCol>
                <a:gridCol w="873943">
                  <a:extLst>
                    <a:ext uri="{9D8B030D-6E8A-4147-A177-3AD203B41FA5}">
                      <a16:colId xmlns:a16="http://schemas.microsoft.com/office/drawing/2014/main" val="3865527352"/>
                    </a:ext>
                  </a:extLst>
                </a:gridCol>
                <a:gridCol w="873943">
                  <a:extLst>
                    <a:ext uri="{9D8B030D-6E8A-4147-A177-3AD203B41FA5}">
                      <a16:colId xmlns:a16="http://schemas.microsoft.com/office/drawing/2014/main" val="2463478104"/>
                    </a:ext>
                  </a:extLst>
                </a:gridCol>
              </a:tblGrid>
              <a:tr h="370840">
                <a:tc>
                  <a:txBody>
                    <a:bodyPr/>
                    <a:lstStyle/>
                    <a:p>
                      <a:pPr algn="l">
                        <a:lnSpc>
                          <a:spcPct val="107000"/>
                        </a:lnSpc>
                      </a:pPr>
                      <a:endParaRPr lang="ca-ES" sz="1100" dirty="0">
                        <a:effectLst/>
                        <a:latin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setmana 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setmana 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setmana 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setmana 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TOTAL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15599728"/>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CARN</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10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829006797"/>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PEIX</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5</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086737209"/>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FRUITA</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5</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17</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338601431"/>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VERDURA</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7</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6</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25</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37218648"/>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CEREALS</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5</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73981886"/>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LÀCTICS</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494667548"/>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LLEGUMS</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8</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250337661"/>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PASTA</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 </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3</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286576554"/>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OUS</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1</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4</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24716619"/>
                  </a:ext>
                </a:extLst>
              </a:tr>
              <a:tr h="370840">
                <a:tc>
                  <a:txBody>
                    <a:bodyPr/>
                    <a:lstStyle/>
                    <a:p>
                      <a:pPr algn="l">
                        <a:lnSpc>
                          <a:spcPct val="107000"/>
                        </a:lnSpc>
                        <a:spcAft>
                          <a:spcPts val="800"/>
                        </a:spcAft>
                      </a:pPr>
                      <a:r>
                        <a:rPr lang="ca-ES" sz="1200" b="1" dirty="0">
                          <a:effectLst/>
                          <a:latin typeface="Arial" panose="020B0604020202020204" pitchFamily="34" charset="0"/>
                          <a:ea typeface="Arial" panose="020B0604020202020204" pitchFamily="34" charset="0"/>
                          <a:cs typeface="Times New Roman" panose="02020603050405020304" pitchFamily="18" charset="0"/>
                        </a:rPr>
                        <a:t>TOTAL</a:t>
                      </a:r>
                      <a:endParaRPr lang="ca-E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20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800"/>
                        </a:spcAft>
                      </a:pPr>
                      <a:r>
                        <a:rPr lang="ca-ES" sz="1200" dirty="0">
                          <a:effectLst/>
                          <a:latin typeface="Arial" panose="020B0604020202020204" pitchFamily="34" charset="0"/>
                          <a:ea typeface="Arial" panose="020B0604020202020204" pitchFamily="34" charset="0"/>
                          <a:cs typeface="Times New Roman" panose="02020603050405020304" pitchFamily="18" charset="0"/>
                        </a:rPr>
                        <a:t>80</a:t>
                      </a:r>
                      <a:endParaRPr lang="ca-E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4152696725"/>
                  </a:ext>
                </a:extLst>
              </a:tr>
            </a:tbl>
          </a:graphicData>
        </a:graphic>
      </p:graphicFrame>
      <p:sp>
        <p:nvSpPr>
          <p:cNvPr id="7" name="Títol 1">
            <a:extLst>
              <a:ext uri="{FF2B5EF4-FFF2-40B4-BE49-F238E27FC236}">
                <a16:creationId xmlns:a16="http://schemas.microsoft.com/office/drawing/2014/main" id="{F58F9EEE-D312-4986-8AD4-A7694548D277}"/>
              </a:ext>
            </a:extLst>
          </p:cNvPr>
          <p:cNvSpPr>
            <a:spLocks noGrp="1"/>
          </p:cNvSpPr>
          <p:nvPr>
            <p:ph type="title"/>
          </p:nvPr>
        </p:nvSpPr>
        <p:spPr>
          <a:xfrm>
            <a:off x="861134" y="180171"/>
            <a:ext cx="10741981" cy="1450757"/>
          </a:xfrm>
        </p:spPr>
        <p:txBody>
          <a:bodyPr>
            <a:normAutofit fontScale="90000"/>
          </a:bodyPr>
          <a:lstStyle/>
          <a:p>
            <a:pPr algn="ct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Resultats dels </a:t>
            </a:r>
            <a:r>
              <a:rPr lang="ca-ES" sz="67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150</a:t>
            </a: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n-ea"/>
                <a:cs typeface="Aharoni" panose="02010803020104030203" pitchFamily="2" charset="-79"/>
              </a:rPr>
              <a:t> menús analitzats</a:t>
            </a:r>
          </a:p>
        </p:txBody>
      </p:sp>
      <p:sp>
        <p:nvSpPr>
          <p:cNvPr id="6" name="Contenidor de contingut 7">
            <a:extLst>
              <a:ext uri="{FF2B5EF4-FFF2-40B4-BE49-F238E27FC236}">
                <a16:creationId xmlns:a16="http://schemas.microsoft.com/office/drawing/2014/main" id="{2500D147-91C7-4189-B2BA-BE8F11F3A593}"/>
              </a:ext>
            </a:extLst>
          </p:cNvPr>
          <p:cNvSpPr txBox="1">
            <a:spLocks/>
          </p:cNvSpPr>
          <p:nvPr/>
        </p:nvSpPr>
        <p:spPr>
          <a:xfrm>
            <a:off x="6549973" y="4508558"/>
            <a:ext cx="4928199" cy="1705539"/>
          </a:xfrm>
          <a:prstGeom prst="rect">
            <a:avLst/>
          </a:prstGeom>
          <a:ln w="12700" cap="flat" cmpd="sng" algn="ctr">
            <a:solidFill>
              <a:schemeClr val="bg1"/>
            </a:solidFill>
            <a:prstDash val="solid"/>
          </a:ln>
        </p:spPr>
        <p:style>
          <a:lnRef idx="1">
            <a:schemeClr val="accent3"/>
          </a:lnRef>
          <a:fillRef idx="2">
            <a:schemeClr val="accent3"/>
          </a:fillRef>
          <a:effectRef idx="1">
            <a:schemeClr val="accent3"/>
          </a:effectRef>
          <a:fontRef idx="minor">
            <a:schemeClr val="dk1"/>
          </a:fontRef>
        </p:style>
        <p:txBody>
          <a:bodyPr vert="horz" lIns="180000" tIns="45720" rIns="180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r>
              <a:rPr lang="ca-ES" sz="1000" b="1" dirty="0"/>
              <a:t>CONSIDERACIONS </a:t>
            </a:r>
          </a:p>
          <a:p>
            <a:pPr>
              <a:buFont typeface="Wingdings" panose="05000000000000000000" pitchFamily="2" charset="2"/>
              <a:buChar char="q"/>
            </a:pPr>
            <a:r>
              <a:rPr lang="ca-ES" sz="1000" dirty="0"/>
              <a:t> Els tubercles i les verdures estan categoritzades dins de el grup de les hortalisses</a:t>
            </a:r>
          </a:p>
          <a:p>
            <a:pPr>
              <a:buFont typeface="Wingdings" panose="05000000000000000000" pitchFamily="2" charset="2"/>
              <a:buChar char="q"/>
            </a:pPr>
            <a:r>
              <a:rPr lang="ca-ES" sz="1000" dirty="0"/>
              <a:t> El menú normalment consta de 4 plats (1r, 2n, acompanyament i postres) i en comptades ocasions de només 3. Per tal d’unificar els resultats, en aquests últims casos s’ha puntuat doble el plat principal. </a:t>
            </a:r>
          </a:p>
          <a:p>
            <a:pPr>
              <a:buFont typeface="Wingdings" panose="05000000000000000000" pitchFamily="2" charset="2"/>
              <a:buChar char="q"/>
            </a:pPr>
            <a:r>
              <a:rPr lang="ca-ES" sz="1000" dirty="0"/>
              <a:t> En els casos que hi ha diversos grups d’aliments en un mateix plat, es pren de referencia l’ingredient principal, el que és més present al plat</a:t>
            </a:r>
          </a:p>
        </p:txBody>
      </p:sp>
    </p:spTree>
    <p:extLst>
      <p:ext uri="{BB962C8B-B14F-4D97-AF65-F5344CB8AC3E}">
        <p14:creationId xmlns:p14="http://schemas.microsoft.com/office/powerpoint/2010/main" val="19503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2400122" y="2967335"/>
            <a:ext cx="7391768"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RESULTATS: </a:t>
            </a: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4254969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idor de contingut 2">
            <a:extLst>
              <a:ext uri="{FF2B5EF4-FFF2-40B4-BE49-F238E27FC236}">
                <a16:creationId xmlns:a16="http://schemas.microsoft.com/office/drawing/2014/main" id="{F2737A31-800C-4A46-8E01-A8FD35CDC537}"/>
              </a:ext>
            </a:extLst>
          </p:cNvPr>
          <p:cNvSpPr txBox="1">
            <a:spLocks/>
          </p:cNvSpPr>
          <p:nvPr/>
        </p:nvSpPr>
        <p:spPr>
          <a:xfrm>
            <a:off x="529856" y="1371598"/>
            <a:ext cx="5442504" cy="3987210"/>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buNone/>
            </a:pPr>
            <a:r>
              <a:rPr lang="ca-ES" sz="8000" dirty="0">
                <a:solidFill>
                  <a:schemeClr val="tx1"/>
                </a:solidFill>
              </a:rPr>
              <a:t>L’objectiu de la realització de les enquestes a les empreses de restauració col·lectiva gestores de menjadors escolars era </a:t>
            </a:r>
            <a:r>
              <a:rPr lang="ca-ES" sz="8000" b="1" dirty="0">
                <a:solidFill>
                  <a:schemeClr val="tx1"/>
                </a:solidFill>
              </a:rPr>
              <a:t>conèixer quin és el consum de productes dels centres escolars </a:t>
            </a:r>
            <a:r>
              <a:rPr lang="ca-ES" sz="8000" dirty="0">
                <a:solidFill>
                  <a:schemeClr val="tx1"/>
                </a:solidFill>
              </a:rPr>
              <a:t>i així organitzar els productors i abastir la demanda. Per tal de saber aquestes dades, calia preguntar les empreses el nombre de menús diaris o mensuals i la seva compra mensual de productes. </a:t>
            </a:r>
          </a:p>
          <a:p>
            <a:pPr marL="0" indent="0" algn="just">
              <a:lnSpc>
                <a:spcPct val="100000"/>
              </a:lnSpc>
              <a:buNone/>
            </a:pPr>
            <a:r>
              <a:rPr lang="ca-ES" sz="8000" dirty="0">
                <a:solidFill>
                  <a:schemeClr val="tx1"/>
                </a:solidFill>
              </a:rPr>
              <a:t>En aquest punt </a:t>
            </a:r>
            <a:r>
              <a:rPr lang="ca-ES" sz="8000" b="1" dirty="0">
                <a:solidFill>
                  <a:schemeClr val="tx1"/>
                </a:solidFill>
              </a:rPr>
              <a:t>moltes empreses han mostrat reticències en cedir les dades</a:t>
            </a:r>
            <a:r>
              <a:rPr lang="ca-ES" sz="8000" dirty="0">
                <a:solidFill>
                  <a:schemeClr val="tx1"/>
                </a:solidFill>
              </a:rPr>
              <a:t>, sobretot les referents als menús diaris: les que han realitzat l’enquesta la majoria no han donat aquesta informació, i altres directament no han volgut contestar l’enquesta. </a:t>
            </a:r>
          </a:p>
          <a:p>
            <a:pPr marL="0" indent="0" algn="just">
              <a:lnSpc>
                <a:spcPct val="100000"/>
              </a:lnSpc>
              <a:buNone/>
            </a:pPr>
            <a:endParaRPr lang="ca-ES" dirty="0">
              <a:solidFill>
                <a:schemeClr val="tx1"/>
              </a:solidFill>
            </a:endParaRPr>
          </a:p>
        </p:txBody>
      </p:sp>
      <p:graphicFrame>
        <p:nvGraphicFramePr>
          <p:cNvPr id="8" name="Diagrama 7">
            <a:extLst>
              <a:ext uri="{FF2B5EF4-FFF2-40B4-BE49-F238E27FC236}">
                <a16:creationId xmlns:a16="http://schemas.microsoft.com/office/drawing/2014/main" id="{3837C7CA-50DD-4B1A-874B-F4047E02D917}"/>
              </a:ext>
            </a:extLst>
          </p:cNvPr>
          <p:cNvGraphicFramePr/>
          <p:nvPr>
            <p:extLst>
              <p:ext uri="{D42A27DB-BD31-4B8C-83A1-F6EECF244321}">
                <p14:modId xmlns:p14="http://schemas.microsoft.com/office/powerpoint/2010/main" val="1206520674"/>
              </p:ext>
            </p:extLst>
          </p:nvPr>
        </p:nvGraphicFramePr>
        <p:xfrm>
          <a:off x="6357864" y="1414129"/>
          <a:ext cx="5687735" cy="3902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06004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àfic 1" descr="Clipboard with solid fill">
            <a:extLst>
              <a:ext uri="{FF2B5EF4-FFF2-40B4-BE49-F238E27FC236}">
                <a16:creationId xmlns:a16="http://schemas.microsoft.com/office/drawing/2014/main" id="{226E1AC7-F5C7-4277-80E5-FD52462153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28507" y="318975"/>
            <a:ext cx="6134985" cy="6134985"/>
          </a:xfrm>
          <a:prstGeom prst="rect">
            <a:avLst/>
          </a:prstGeom>
        </p:spPr>
      </p:pic>
      <p:sp>
        <p:nvSpPr>
          <p:cNvPr id="4" name="QuadreDeText 3">
            <a:extLst>
              <a:ext uri="{FF2B5EF4-FFF2-40B4-BE49-F238E27FC236}">
                <a16:creationId xmlns:a16="http://schemas.microsoft.com/office/drawing/2014/main" id="{98985D47-11E5-450A-92AD-F2E975B21345}"/>
              </a:ext>
            </a:extLst>
          </p:cNvPr>
          <p:cNvSpPr txBox="1"/>
          <p:nvPr/>
        </p:nvSpPr>
        <p:spPr>
          <a:xfrm>
            <a:off x="680483" y="1340974"/>
            <a:ext cx="11217349" cy="4955203"/>
          </a:xfrm>
          <a:prstGeom prst="rect">
            <a:avLst/>
          </a:prstGeom>
          <a:noFill/>
        </p:spPr>
        <p:txBody>
          <a:bodyPr wrap="square">
            <a:spAutoFit/>
          </a:bodyPr>
          <a:lstStyle/>
          <a:p>
            <a:pPr marL="0" indent="0" algn="just">
              <a:lnSpc>
                <a:spcPct val="100000"/>
              </a:lnSpc>
              <a:buNone/>
            </a:pPr>
            <a:r>
              <a:rPr lang="ca-ES" sz="2000" dirty="0">
                <a:solidFill>
                  <a:schemeClr val="tx1"/>
                </a:solidFill>
              </a:rPr>
              <a:t>S’ha buscat una alternativa per ampliar la informació amb la </a:t>
            </a:r>
            <a:r>
              <a:rPr lang="ca-ES" sz="2000" b="1" dirty="0">
                <a:solidFill>
                  <a:schemeClr val="tx1"/>
                </a:solidFill>
              </a:rPr>
              <a:t>cerca de les licitacions de cadascun dels consells comarcals </a:t>
            </a:r>
            <a:r>
              <a:rPr lang="ca-ES" sz="2000" dirty="0">
                <a:solidFill>
                  <a:schemeClr val="tx1"/>
                </a:solidFill>
              </a:rPr>
              <a:t>en matèria de contractació pública. Donat que no tots els consells comarcals tenen la informació pública als seus portals, es va fer una sol·licitud específica al portal de transparència de la Generalitat de Catalunya per cedir les dades, ja que les de l’Oficina de Contractació Pública estaven incompletes.  </a:t>
            </a:r>
          </a:p>
          <a:p>
            <a:pPr marL="0" indent="0" algn="just">
              <a:lnSpc>
                <a:spcPct val="100000"/>
              </a:lnSpc>
              <a:buNone/>
            </a:pPr>
            <a:endParaRPr lang="ca-ES" sz="2000" dirty="0">
              <a:solidFill>
                <a:schemeClr val="tx1"/>
              </a:solidFill>
            </a:endParaRPr>
          </a:p>
          <a:p>
            <a:pPr marL="0" indent="0" algn="just">
              <a:lnSpc>
                <a:spcPct val="100000"/>
              </a:lnSpc>
              <a:buNone/>
            </a:pPr>
            <a:r>
              <a:rPr lang="ca-ES" sz="2000" dirty="0">
                <a:solidFill>
                  <a:schemeClr val="tx1"/>
                </a:solidFill>
              </a:rPr>
              <a:t>Amb les dades històriques de contractació de tots els consells comarcals del portal de transparència es va contrastar la informació per saber quins són els contractes vigents amb les empreses de restauració col·lectiva que gestionen menjadors escolars. No s’han examinat els contractes menors</a:t>
            </a:r>
            <a:r>
              <a:rPr lang="ca-ES" sz="2000">
                <a:solidFill>
                  <a:schemeClr val="tx1"/>
                </a:solidFill>
              </a:rPr>
              <a:t>, només </a:t>
            </a:r>
            <a:r>
              <a:rPr lang="ca-ES" sz="2000" dirty="0">
                <a:solidFill>
                  <a:schemeClr val="tx1"/>
                </a:solidFill>
              </a:rPr>
              <a:t>els concursos, ja que són els que contemplen la contractació del servei de cuina.  </a:t>
            </a:r>
          </a:p>
          <a:p>
            <a:pPr marL="0" indent="0" algn="just">
              <a:lnSpc>
                <a:spcPct val="100000"/>
              </a:lnSpc>
              <a:buNone/>
            </a:pPr>
            <a:endParaRPr lang="ca-ES" sz="2000" dirty="0">
              <a:solidFill>
                <a:schemeClr val="tx1"/>
              </a:solidFill>
            </a:endParaRPr>
          </a:p>
          <a:p>
            <a:pPr marL="0" indent="0" algn="just">
              <a:lnSpc>
                <a:spcPct val="100000"/>
              </a:lnSpc>
              <a:buNone/>
            </a:pPr>
            <a:r>
              <a:rPr lang="ca-ES" sz="2000" dirty="0">
                <a:solidFill>
                  <a:schemeClr val="tx1"/>
                </a:solidFill>
              </a:rPr>
              <a:t>Aquesta informació es creurà amb la base de dades de les empreses de restauració col·lectiva, ja que </a:t>
            </a:r>
            <a:r>
              <a:rPr lang="ca-ES" sz="2000" b="1" dirty="0">
                <a:solidFill>
                  <a:schemeClr val="tx1"/>
                </a:solidFill>
              </a:rPr>
              <a:t>aquestes empreses amb licitacions públiques dels consells comarcals seran les primeres en ser convocades per les reunions sectorials d’implementació de la Llotja de Productes de Proximitat</a:t>
            </a:r>
            <a:r>
              <a:rPr lang="ca-ES" sz="2000" dirty="0">
                <a:solidFill>
                  <a:schemeClr val="tx1"/>
                </a:solidFill>
              </a:rPr>
              <a:t> i la seva prova pilot. </a:t>
            </a:r>
          </a:p>
          <a:p>
            <a:pPr marL="0" indent="0" algn="just">
              <a:lnSpc>
                <a:spcPct val="100000"/>
              </a:lnSpc>
              <a:buNone/>
            </a:pPr>
            <a:endParaRPr lang="ca-ES" sz="800" dirty="0">
              <a:solidFill>
                <a:schemeClr val="tx1"/>
              </a:solidFill>
            </a:endParaRPr>
          </a:p>
          <a:p>
            <a:pPr marL="0" indent="0" algn="just">
              <a:lnSpc>
                <a:spcPct val="100000"/>
              </a:lnSpc>
              <a:buNone/>
            </a:pPr>
            <a:endParaRPr lang="ca-ES" sz="800" dirty="0">
              <a:solidFill>
                <a:schemeClr val="tx1"/>
              </a:solidFill>
            </a:endParaRPr>
          </a:p>
        </p:txBody>
      </p:sp>
    </p:spTree>
    <p:extLst>
      <p:ext uri="{BB962C8B-B14F-4D97-AF65-F5344CB8AC3E}">
        <p14:creationId xmlns:p14="http://schemas.microsoft.com/office/powerpoint/2010/main" val="3272925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QuadreDeText 3">
            <a:extLst>
              <a:ext uri="{FF2B5EF4-FFF2-40B4-BE49-F238E27FC236}">
                <a16:creationId xmlns:a16="http://schemas.microsoft.com/office/drawing/2014/main" id="{6D20147F-69FE-4A2D-B4E2-D5EE353D2A73}"/>
              </a:ext>
            </a:extLst>
          </p:cNvPr>
          <p:cNvSpPr txBox="1"/>
          <p:nvPr/>
        </p:nvSpPr>
        <p:spPr>
          <a:xfrm>
            <a:off x="721311" y="1776533"/>
            <a:ext cx="3812218" cy="4581832"/>
          </a:xfrm>
          <a:prstGeom prst="rect">
            <a:avLst/>
          </a:prstGeom>
          <a:noFill/>
        </p:spPr>
        <p:txBody>
          <a:bodyPr wrap="square">
            <a:spAutoFit/>
          </a:bodyPr>
          <a:lstStyle/>
          <a:p>
            <a:pPr algn="just">
              <a:lnSpc>
                <a:spcPct val="150000"/>
              </a:lnSpc>
              <a:spcAft>
                <a:spcPts val="800"/>
              </a:spcAft>
              <a:tabLst>
                <a:tab pos="1988185" algn="l"/>
              </a:tabLst>
            </a:pPr>
            <a:r>
              <a:rPr lang="ca-ES" sz="1400" dirty="0">
                <a:effectLst/>
                <a:latin typeface="Arial" panose="020B0604020202020204" pitchFamily="34" charset="0"/>
                <a:ea typeface="Calibri" panose="020F0502020204030204" pitchFamily="34" charset="0"/>
                <a:cs typeface="Times New Roman" panose="02020603050405020304" pitchFamily="18" charset="0"/>
              </a:rPr>
              <a:t>D’acord amb la Direcció General d’Alimentació, Qualitat i Indústries Alimentàries, la Federació d’Empresaris Productors de Venda de Proximitat de Catalunya i l’Institut del Patrimoni Culinari Català, es va plantejar la creació d’unes </a:t>
            </a:r>
            <a:r>
              <a:rPr lang="ca-ES" sz="1400" b="1" i="1" dirty="0">
                <a:effectLst/>
                <a:latin typeface="Arial" panose="020B0604020202020204" pitchFamily="34" charset="0"/>
                <a:ea typeface="Calibri" panose="020F0502020204030204" pitchFamily="34" charset="0"/>
                <a:cs typeface="Times New Roman" panose="02020603050405020304" pitchFamily="18" charset="0"/>
              </a:rPr>
              <a:t>Llotges de Productes de</a:t>
            </a:r>
            <a:r>
              <a:rPr lang="ca-ES" sz="1400" b="1" i="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i="1" dirty="0">
                <a:effectLst/>
                <a:latin typeface="Arial" panose="020B0604020202020204" pitchFamily="34" charset="0"/>
                <a:ea typeface="Calibri" panose="020F0502020204030204" pitchFamily="34" charset="0"/>
                <a:cs typeface="Times New Roman" panose="02020603050405020304" pitchFamily="18" charset="0"/>
              </a:rPr>
              <a:t>Proximitat </a:t>
            </a:r>
            <a:r>
              <a:rPr lang="ca-ES" sz="1400" dirty="0">
                <a:effectLst/>
                <a:latin typeface="Arial" panose="020B0604020202020204" pitchFamily="34" charset="0"/>
                <a:ea typeface="Calibri" panose="020F0502020204030204" pitchFamily="34" charset="0"/>
                <a:cs typeface="Times New Roman" panose="02020603050405020304" pitchFamily="18" charset="0"/>
              </a:rPr>
              <a:t>que agrupin sota un mateix paraigües diverses empreses i entitats amb l'objectiu </a:t>
            </a:r>
            <a:r>
              <a:rPr lang="ca-ES" sz="1400" spc="-29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de promoure un model innovador de plataforma de compra de productes de proximitat pels</a:t>
            </a:r>
            <a:r>
              <a:rPr lang="ca-ES" sz="1400" b="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menjadors</a:t>
            </a:r>
            <a:r>
              <a:rPr lang="ca-ES" sz="1400" b="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de</a:t>
            </a:r>
            <a:r>
              <a:rPr lang="ca-ES" sz="1400" b="1" spc="-1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les</a:t>
            </a:r>
            <a:r>
              <a:rPr lang="ca-ES" sz="1400" b="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col·lectivitats</a:t>
            </a:r>
            <a:r>
              <a:rPr lang="ca-ES" sz="1400" b="1" spc="-1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just</a:t>
            </a:r>
            <a:r>
              <a:rPr lang="ca-ES" sz="1400" b="1" spc="10"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i</a:t>
            </a:r>
            <a:r>
              <a:rPr lang="ca-ES" sz="1400" b="1" spc="-20"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sostenible,</a:t>
            </a:r>
            <a:r>
              <a:rPr lang="ca-ES" sz="1400" b="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socialment i</a:t>
            </a:r>
            <a:r>
              <a:rPr lang="ca-ES" sz="1400" b="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b="1" dirty="0">
                <a:effectLst/>
                <a:latin typeface="Arial" panose="020B0604020202020204" pitchFamily="34" charset="0"/>
                <a:ea typeface="Calibri" panose="020F0502020204030204" pitchFamily="34" charset="0"/>
                <a:cs typeface="Times New Roman" panose="02020603050405020304" pitchFamily="18" charset="0"/>
              </a:rPr>
              <a:t>ambientalment. </a:t>
            </a:r>
            <a:endParaRPr lang="ca-E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QuadreDeText 4">
            <a:extLst>
              <a:ext uri="{FF2B5EF4-FFF2-40B4-BE49-F238E27FC236}">
                <a16:creationId xmlns:a16="http://schemas.microsoft.com/office/drawing/2014/main" id="{B6910945-6A5F-4876-8146-B620C7A129CB}"/>
              </a:ext>
            </a:extLst>
          </p:cNvPr>
          <p:cNvSpPr txBox="1"/>
          <p:nvPr/>
        </p:nvSpPr>
        <p:spPr>
          <a:xfrm>
            <a:off x="4495241" y="579143"/>
            <a:ext cx="3201517"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CONTEXT</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pic>
        <p:nvPicPr>
          <p:cNvPr id="7" name="Imatge 6">
            <a:extLst>
              <a:ext uri="{FF2B5EF4-FFF2-40B4-BE49-F238E27FC236}">
                <a16:creationId xmlns:a16="http://schemas.microsoft.com/office/drawing/2014/main" id="{1939FE31-ADE9-45E4-9BA1-04D994F4D8B0}"/>
              </a:ext>
            </a:extLst>
          </p:cNvPr>
          <p:cNvPicPr>
            <a:picLocks noChangeAspect="1"/>
          </p:cNvPicPr>
          <p:nvPr/>
        </p:nvPicPr>
        <p:blipFill>
          <a:blip r:embed="rId2"/>
          <a:stretch>
            <a:fillRect/>
          </a:stretch>
        </p:blipFill>
        <p:spPr>
          <a:xfrm>
            <a:off x="4533529" y="1986889"/>
            <a:ext cx="3124939" cy="3161586"/>
          </a:xfrm>
          <a:prstGeom prst="rect">
            <a:avLst/>
          </a:prstGeom>
        </p:spPr>
      </p:pic>
      <p:sp>
        <p:nvSpPr>
          <p:cNvPr id="9" name="QuadreDeText 8">
            <a:extLst>
              <a:ext uri="{FF2B5EF4-FFF2-40B4-BE49-F238E27FC236}">
                <a16:creationId xmlns:a16="http://schemas.microsoft.com/office/drawing/2014/main" id="{C3B8F566-504B-4840-B11C-FABA45C2730E}"/>
              </a:ext>
            </a:extLst>
          </p:cNvPr>
          <p:cNvSpPr txBox="1"/>
          <p:nvPr/>
        </p:nvSpPr>
        <p:spPr>
          <a:xfrm>
            <a:off x="7803472" y="1856985"/>
            <a:ext cx="3817399" cy="4155368"/>
          </a:xfrm>
          <a:prstGeom prst="rect">
            <a:avLst/>
          </a:prstGeom>
          <a:noFill/>
        </p:spPr>
        <p:txBody>
          <a:bodyPr wrap="square">
            <a:spAutoFit/>
          </a:bodyPr>
          <a:lstStyle/>
          <a:p>
            <a:pPr algn="just">
              <a:lnSpc>
                <a:spcPct val="150000"/>
              </a:lnSpc>
              <a:spcAft>
                <a:spcPts val="800"/>
              </a:spcAft>
              <a:tabLst>
                <a:tab pos="1988185" algn="l"/>
              </a:tabLst>
            </a:pPr>
            <a:r>
              <a:rPr lang="ca-ES" sz="1400" dirty="0">
                <a:effectLst/>
                <a:latin typeface="Arial" panose="020B0604020202020204" pitchFamily="34" charset="0"/>
                <a:ea typeface="Calibri" panose="020F0502020204030204" pitchFamily="34" charset="0"/>
                <a:cs typeface="Times New Roman" panose="02020603050405020304" pitchFamily="18" charset="0"/>
              </a:rPr>
              <a:t>El projecte s’engloba dins el Pla Estratègic d’Alimentació de Catalunya 2021-2026 pel qual es té com a objectiu: </a:t>
            </a:r>
          </a:p>
          <a:p>
            <a:pPr algn="just">
              <a:lnSpc>
                <a:spcPct val="150000"/>
              </a:lnSpc>
              <a:spcAft>
                <a:spcPts val="800"/>
              </a:spcAft>
              <a:tabLst>
                <a:tab pos="1988185" algn="l"/>
              </a:tabLst>
            </a:pPr>
            <a:endParaRPr lang="ca-ES" sz="12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tabLst>
                <a:tab pos="1988185" algn="l"/>
              </a:tabLst>
            </a:pPr>
            <a:r>
              <a:rPr lang="ca-ES" sz="1400" i="1" dirty="0">
                <a:effectLst/>
                <a:latin typeface="Arial" panose="020B0604020202020204" pitchFamily="34" charset="0"/>
                <a:ea typeface="Calibri" panose="020F0502020204030204" pitchFamily="34" charset="0"/>
                <a:cs typeface="Times New Roman" panose="02020603050405020304" pitchFamily="18" charset="0"/>
              </a:rPr>
              <a:t>“Aconseguir</a:t>
            </a:r>
            <a:r>
              <a:rPr lang="ca-ES" sz="1400" i="1" spc="155"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que</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el</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50%</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de</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l’oferta</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alimentària</a:t>
            </a:r>
            <a:r>
              <a:rPr lang="ca-ES" sz="1400" i="1" spc="135"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de</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caràcter</a:t>
            </a:r>
            <a:r>
              <a:rPr lang="ca-ES" sz="1400" i="1" spc="16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públic</a:t>
            </a:r>
            <a:r>
              <a:rPr lang="ca-ES" sz="1400" i="1" spc="155"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sigui</a:t>
            </a:r>
            <a:r>
              <a:rPr lang="ca-ES" sz="1400" i="1" spc="15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amb producte</a:t>
            </a:r>
            <a:r>
              <a:rPr lang="ca-ES" sz="1400" i="1" spc="-2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local, de</a:t>
            </a:r>
            <a:r>
              <a:rPr lang="ca-ES" sz="1400" i="1" spc="-2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temporada</a:t>
            </a:r>
            <a:r>
              <a:rPr lang="ca-ES" sz="1400" i="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i</a:t>
            </a:r>
            <a:r>
              <a:rPr lang="ca-ES" sz="1400" i="1" spc="-1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de</a:t>
            </a:r>
            <a:r>
              <a:rPr lang="ca-ES" sz="1400" i="1" spc="-20"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producció</a:t>
            </a:r>
            <a:r>
              <a:rPr lang="ca-ES" sz="1400" i="1" spc="-5" dirty="0">
                <a:effectLst/>
                <a:latin typeface="Arial" panose="020B0604020202020204" pitchFamily="34" charset="0"/>
                <a:ea typeface="Calibri" panose="020F0502020204030204" pitchFamily="34" charset="0"/>
                <a:cs typeface="Times New Roman" panose="02020603050405020304" pitchFamily="18" charset="0"/>
              </a:rPr>
              <a:t> </a:t>
            </a:r>
            <a:r>
              <a:rPr lang="ca-ES" sz="1400" i="1" dirty="0">
                <a:effectLst/>
                <a:latin typeface="Arial" panose="020B0604020202020204" pitchFamily="34" charset="0"/>
                <a:ea typeface="Calibri" panose="020F0502020204030204" pitchFamily="34" charset="0"/>
                <a:cs typeface="Times New Roman" panose="02020603050405020304" pitchFamily="18" charset="0"/>
              </a:rPr>
              <a:t>sostenible”  </a:t>
            </a:r>
            <a:r>
              <a:rPr lang="ca-ES" sz="1400" dirty="0">
                <a:effectLst/>
                <a:latin typeface="Arial" panose="020B0604020202020204" pitchFamily="34" charset="0"/>
                <a:ea typeface="Calibri" panose="020F0502020204030204" pitchFamily="34" charset="0"/>
                <a:cs typeface="Times New Roman" panose="02020603050405020304" pitchFamily="18" charset="0"/>
              </a:rPr>
              <a:t>PEAC</a:t>
            </a:r>
            <a:r>
              <a:rPr lang="ca-ES" sz="1400" spc="-10" dirty="0">
                <a:effectLst/>
                <a:latin typeface="Arial" panose="020B0604020202020204" pitchFamily="34" charset="0"/>
                <a:ea typeface="Calibri" panose="020F0502020204030204" pitchFamily="34" charset="0"/>
                <a:cs typeface="Times New Roman" panose="02020603050405020304" pitchFamily="18" charset="0"/>
              </a:rPr>
              <a:t> </a:t>
            </a:r>
            <a:r>
              <a:rPr lang="ca-ES" sz="1400" dirty="0">
                <a:effectLst/>
                <a:latin typeface="Arial" panose="020B0604020202020204" pitchFamily="34" charset="0"/>
                <a:ea typeface="Calibri" panose="020F0502020204030204" pitchFamily="34" charset="0"/>
                <a:cs typeface="Times New Roman" panose="02020603050405020304" pitchFamily="18" charset="0"/>
              </a:rPr>
              <a:t>2021-2026</a:t>
            </a:r>
          </a:p>
          <a:p>
            <a:pPr marL="513715" algn="just">
              <a:lnSpc>
                <a:spcPct val="107000"/>
              </a:lnSpc>
              <a:spcBef>
                <a:spcPts val="375"/>
              </a:spcBef>
              <a:spcAft>
                <a:spcPts val="800"/>
              </a:spcAft>
              <a:tabLst>
                <a:tab pos="6059170" algn="r"/>
              </a:tabLst>
            </a:pPr>
            <a:endParaRPr lang="ca-ES" sz="1200" dirty="0">
              <a:effectLst/>
              <a:latin typeface="Calibri" panose="020F0502020204030204" pitchFamily="34" charset="0"/>
              <a:ea typeface="Calibri" panose="020F0502020204030204" pitchFamily="34" charset="0"/>
              <a:cs typeface="Times New Roman" panose="02020603050405020304" pitchFamily="18" charset="0"/>
            </a:endParaRPr>
          </a:p>
          <a:p>
            <a:pPr marL="513715" algn="just">
              <a:lnSpc>
                <a:spcPct val="107000"/>
              </a:lnSpc>
              <a:spcBef>
                <a:spcPts val="375"/>
              </a:spcBef>
              <a:spcAft>
                <a:spcPts val="800"/>
              </a:spcAft>
              <a:tabLst>
                <a:tab pos="6059170" algn="r"/>
              </a:tabLst>
            </a:pPr>
            <a:endParaRPr lang="ca-ES" sz="1200" dirty="0">
              <a:latin typeface="Calibri" panose="020F0502020204030204" pitchFamily="34" charset="0"/>
              <a:ea typeface="Calibri" panose="020F0502020204030204" pitchFamily="34" charset="0"/>
              <a:cs typeface="Times New Roman" panose="02020603050405020304" pitchFamily="18" charset="0"/>
            </a:endParaRPr>
          </a:p>
          <a:p>
            <a:pPr marL="513715" algn="just">
              <a:lnSpc>
                <a:spcPct val="107000"/>
              </a:lnSpc>
              <a:spcBef>
                <a:spcPts val="375"/>
              </a:spcBef>
              <a:spcAft>
                <a:spcPts val="800"/>
              </a:spcAft>
              <a:tabLst>
                <a:tab pos="6059170" algn="r"/>
              </a:tabLst>
            </a:pPr>
            <a:endParaRPr lang="ca-ES" sz="1200" dirty="0">
              <a:effectLst/>
              <a:latin typeface="Calibri" panose="020F0502020204030204" pitchFamily="34" charset="0"/>
              <a:ea typeface="Calibri" panose="020F0502020204030204" pitchFamily="34" charset="0"/>
              <a:cs typeface="Times New Roman" panose="02020603050405020304" pitchFamily="18" charset="0"/>
            </a:endParaRPr>
          </a:p>
          <a:p>
            <a:r>
              <a:rPr lang="ca-ES" sz="1050" dirty="0">
                <a:effectLst/>
                <a:latin typeface="Calibri" panose="020F0502020204030204" pitchFamily="34" charset="0"/>
                <a:ea typeface="Calibri" panose="020F0502020204030204" pitchFamily="34" charset="0"/>
                <a:cs typeface="Times New Roman" panose="02020603050405020304" pitchFamily="18" charset="0"/>
              </a:rPr>
              <a:t>Dimensió</a:t>
            </a:r>
            <a:r>
              <a:rPr lang="ca-ES" sz="1050" spc="-10"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2.</a:t>
            </a:r>
            <a:r>
              <a:rPr lang="ca-ES" sz="1050" spc="-15"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Propi</a:t>
            </a:r>
            <a:r>
              <a:rPr lang="ca-ES" sz="1050" spc="-10"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i</a:t>
            </a:r>
            <a:r>
              <a:rPr lang="ca-ES" sz="1050" spc="-15"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arrelat</a:t>
            </a:r>
            <a:r>
              <a:rPr lang="ca-ES" sz="1050" spc="-10"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al</a:t>
            </a:r>
            <a:r>
              <a:rPr lang="ca-ES" sz="1050" spc="-5"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territori</a:t>
            </a:r>
            <a:r>
              <a:rPr lang="ca-ES" sz="1050" spc="-15"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(pàg.</a:t>
            </a:r>
            <a:r>
              <a:rPr lang="ca-ES" sz="1050" spc="-10"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43</a:t>
            </a:r>
            <a:r>
              <a:rPr lang="ca-ES" sz="1050" spc="-15"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del</a:t>
            </a:r>
            <a:r>
              <a:rPr lang="ca-ES" sz="1050" spc="-10" dirty="0">
                <a:effectLst/>
                <a:latin typeface="Calibri" panose="020F0502020204030204" pitchFamily="34" charset="0"/>
                <a:ea typeface="Calibri" panose="020F0502020204030204" pitchFamily="34" charset="0"/>
                <a:cs typeface="Times New Roman" panose="02020603050405020304" pitchFamily="18" charset="0"/>
              </a:rPr>
              <a:t> </a:t>
            </a:r>
            <a:r>
              <a:rPr lang="ca-ES" sz="1050" dirty="0">
                <a:effectLst/>
                <a:latin typeface="Calibri" panose="020F0502020204030204" pitchFamily="34" charset="0"/>
                <a:ea typeface="Calibri" panose="020F0502020204030204" pitchFamily="34" charset="0"/>
                <a:cs typeface="Times New Roman" panose="02020603050405020304" pitchFamily="18" charset="0"/>
              </a:rPr>
              <a:t>PEAC)</a:t>
            </a:r>
          </a:p>
        </p:txBody>
      </p:sp>
    </p:spTree>
    <p:extLst>
      <p:ext uri="{BB962C8B-B14F-4D97-AF65-F5344CB8AC3E}">
        <p14:creationId xmlns:p14="http://schemas.microsoft.com/office/powerpoint/2010/main" val="323638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a:extLst>
              <a:ext uri="{FF2B5EF4-FFF2-40B4-BE49-F238E27FC236}">
                <a16:creationId xmlns:a16="http://schemas.microsoft.com/office/drawing/2014/main" id="{3C528632-FF25-4F3C-AAE2-729B554A2B27}"/>
              </a:ext>
            </a:extLst>
          </p:cNvPr>
          <p:cNvSpPr txBox="1">
            <a:spLocks/>
          </p:cNvSpPr>
          <p:nvPr/>
        </p:nvSpPr>
        <p:spPr>
          <a:xfrm>
            <a:off x="637367" y="3115336"/>
            <a:ext cx="10917265" cy="318977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buNone/>
            </a:pPr>
            <a:endParaRPr lang="ca-ES" sz="200" dirty="0">
              <a:solidFill>
                <a:schemeClr val="tx1"/>
              </a:solidFill>
            </a:endParaRPr>
          </a:p>
          <a:p>
            <a:pPr marL="0" indent="0" algn="just">
              <a:lnSpc>
                <a:spcPct val="100000"/>
              </a:lnSpc>
              <a:buNone/>
            </a:pPr>
            <a:r>
              <a:rPr lang="ca-ES" sz="2300" dirty="0">
                <a:solidFill>
                  <a:schemeClr val="tx1"/>
                </a:solidFill>
              </a:rPr>
              <a:t>Les licitacions del consells comarcals segueixen pautes tècniques en les quals l’administració pública determina: </a:t>
            </a:r>
          </a:p>
          <a:p>
            <a:pPr marL="457200" indent="-457200" algn="just">
              <a:lnSpc>
                <a:spcPct val="100000"/>
              </a:lnSpc>
              <a:buAutoNum type="arabicPeriod"/>
            </a:pPr>
            <a:r>
              <a:rPr lang="ca-ES" sz="2300" dirty="0">
                <a:solidFill>
                  <a:schemeClr val="tx1"/>
                </a:solidFill>
              </a:rPr>
              <a:t>Si escau, divisió de la licitació per lots amb un cert nombre de centres educatius. Cada lot va adjudicat a una empresa. Per exemple, es pot trobar el cas que la licitació es divideixi en 8 lots i que 4 lots vagin adjudicats a una mateixa empresa.  </a:t>
            </a:r>
          </a:p>
          <a:p>
            <a:pPr marL="457200" indent="-457200" algn="just">
              <a:lnSpc>
                <a:spcPct val="100000"/>
              </a:lnSpc>
              <a:buAutoNum type="arabicPeriod"/>
            </a:pPr>
            <a:r>
              <a:rPr lang="ca-ES" sz="2300" dirty="0">
                <a:solidFill>
                  <a:schemeClr val="tx1"/>
                </a:solidFill>
              </a:rPr>
              <a:t>Els criteris de ponderació: el nombre d’àpats setmanals o mensuals que ha de ser de proximitat i/o ecològic, el preu del menú, etc. </a:t>
            </a:r>
          </a:p>
          <a:p>
            <a:pPr marL="457200" indent="-457200" algn="just">
              <a:lnSpc>
                <a:spcPct val="100000"/>
              </a:lnSpc>
              <a:buAutoNum type="arabicPeriod"/>
            </a:pPr>
            <a:r>
              <a:rPr lang="ca-ES" sz="2300" dirty="0">
                <a:solidFill>
                  <a:schemeClr val="tx1"/>
                </a:solidFill>
              </a:rPr>
              <a:t>La quantia del contracte que pot determinar-se pel preu de menú, estudiants i any de contracte o bé pel preu total del cost del servei per la durada del contracte.  </a:t>
            </a:r>
          </a:p>
          <a:p>
            <a:pPr marL="0" indent="0" algn="just">
              <a:lnSpc>
                <a:spcPct val="100000"/>
              </a:lnSpc>
              <a:buNone/>
            </a:pPr>
            <a:endParaRPr lang="ca-ES" sz="2400" dirty="0">
              <a:solidFill>
                <a:schemeClr val="tx1"/>
              </a:solidFill>
            </a:endParaRPr>
          </a:p>
        </p:txBody>
      </p:sp>
      <p:sp>
        <p:nvSpPr>
          <p:cNvPr id="6" name="Contenidor de contingut 2">
            <a:extLst>
              <a:ext uri="{FF2B5EF4-FFF2-40B4-BE49-F238E27FC236}">
                <a16:creationId xmlns:a16="http://schemas.microsoft.com/office/drawing/2014/main" id="{D41DC380-53E1-4A19-A2EC-9089C0A04A3E}"/>
              </a:ext>
            </a:extLst>
          </p:cNvPr>
          <p:cNvSpPr txBox="1">
            <a:spLocks/>
          </p:cNvSpPr>
          <p:nvPr/>
        </p:nvSpPr>
        <p:spPr>
          <a:xfrm>
            <a:off x="714754" y="1454880"/>
            <a:ext cx="10762489" cy="1341479"/>
          </a:xfrm>
          <a:prstGeom prst="rect">
            <a:avLst/>
          </a:prstGeom>
          <a:ln/>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20000"/>
              </a:lnSpc>
              <a:buNone/>
            </a:pPr>
            <a:r>
              <a:rPr lang="ca-ES" sz="9600" dirty="0">
                <a:solidFill>
                  <a:schemeClr val="tx1"/>
                </a:solidFill>
              </a:rPr>
              <a:t>ACTUALMENT ES TENEN REGISTRADES </a:t>
            </a:r>
            <a:r>
              <a:rPr lang="ca-ES" sz="9600" b="1" dirty="0">
                <a:solidFill>
                  <a:schemeClr val="tx1"/>
                </a:solidFill>
              </a:rPr>
              <a:t>23 LICITACIONS PÚBLIQUES DELS CONSELLS COMARCALS </a:t>
            </a:r>
            <a:r>
              <a:rPr lang="ca-ES" sz="9600" dirty="0">
                <a:solidFill>
                  <a:schemeClr val="tx1"/>
                </a:solidFill>
              </a:rPr>
              <a:t>EN MATÈRIA DE CONTRACTES DE MENJADORS ESCOLARS (juny 2021)</a:t>
            </a:r>
            <a:endParaRPr lang="ca-ES" sz="7200" dirty="0">
              <a:solidFill>
                <a:schemeClr val="tx1"/>
              </a:solidFill>
            </a:endParaRPr>
          </a:p>
          <a:p>
            <a:pPr marL="0" indent="0" algn="just">
              <a:lnSpc>
                <a:spcPct val="100000"/>
              </a:lnSpc>
              <a:buNone/>
            </a:pPr>
            <a:endParaRPr lang="ca-ES" sz="400" dirty="0">
              <a:solidFill>
                <a:schemeClr val="tx1"/>
              </a:solidFill>
            </a:endParaRPr>
          </a:p>
          <a:p>
            <a:pPr marL="0" indent="0" algn="ctr">
              <a:lnSpc>
                <a:spcPct val="100000"/>
              </a:lnSpc>
              <a:buNone/>
            </a:pPr>
            <a:r>
              <a:rPr lang="ca-ES" sz="4800" dirty="0">
                <a:solidFill>
                  <a:schemeClr val="tx1"/>
                </a:solidFill>
              </a:rPr>
              <a:t>Dades cedides per  l’Oficina de Contractació Pública i el portal de transparència de la Generalitat de Catalunya</a:t>
            </a:r>
          </a:p>
        </p:txBody>
      </p:sp>
      <p:sp>
        <p:nvSpPr>
          <p:cNvPr id="7" name="QuadreDeText 6">
            <a:extLst>
              <a:ext uri="{FF2B5EF4-FFF2-40B4-BE49-F238E27FC236}">
                <a16:creationId xmlns:a16="http://schemas.microsoft.com/office/drawing/2014/main" id="{63934D69-ABC1-4D05-81B3-0448E9FDABB0}"/>
              </a:ext>
            </a:extLst>
          </p:cNvPr>
          <p:cNvSpPr txBox="1"/>
          <p:nvPr/>
        </p:nvSpPr>
        <p:spPr>
          <a:xfrm>
            <a:off x="3761267" y="595425"/>
            <a:ext cx="6097772" cy="830997"/>
          </a:xfrm>
          <a:prstGeom prst="rect">
            <a:avLst/>
          </a:prstGeom>
          <a:noFill/>
        </p:spPr>
        <p:txBody>
          <a:bodyPr wrap="square">
            <a:spAutoFit/>
          </a:bodyPr>
          <a:lstStyle/>
          <a:p>
            <a:pPr marL="0" indent="0" algn="just">
              <a:lnSpc>
                <a:spcPct val="100000"/>
              </a:lnSpc>
              <a:buNone/>
            </a:pPr>
            <a:r>
              <a:rPr lang="ca-ES" sz="4800" spc="-5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j-ea"/>
                <a:cs typeface="Aharoni" panose="02010803020104030203" pitchFamily="2" charset="-79"/>
              </a:rPr>
              <a:t>LES LICITACIONS</a:t>
            </a:r>
          </a:p>
        </p:txBody>
      </p:sp>
    </p:spTree>
    <p:extLst>
      <p:ext uri="{BB962C8B-B14F-4D97-AF65-F5344CB8AC3E}">
        <p14:creationId xmlns:p14="http://schemas.microsoft.com/office/powerpoint/2010/main" val="3242279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ula 2">
            <a:extLst>
              <a:ext uri="{FF2B5EF4-FFF2-40B4-BE49-F238E27FC236}">
                <a16:creationId xmlns:a16="http://schemas.microsoft.com/office/drawing/2014/main" id="{5D005322-AB3B-436C-B69D-76E24EB77B3D}"/>
              </a:ext>
            </a:extLst>
          </p:cNvPr>
          <p:cNvGraphicFramePr>
            <a:graphicFrameLocks noGrp="1"/>
          </p:cNvGraphicFramePr>
          <p:nvPr>
            <p:extLst>
              <p:ext uri="{D42A27DB-BD31-4B8C-83A1-F6EECF244321}">
                <p14:modId xmlns:p14="http://schemas.microsoft.com/office/powerpoint/2010/main" val="1618697627"/>
              </p:ext>
            </p:extLst>
          </p:nvPr>
        </p:nvGraphicFramePr>
        <p:xfrm>
          <a:off x="880256" y="1844030"/>
          <a:ext cx="10431487" cy="4354754"/>
        </p:xfrm>
        <a:graphic>
          <a:graphicData uri="http://schemas.openxmlformats.org/drawingml/2006/table">
            <a:tbl>
              <a:tblPr firstRow="1" bandRow="1">
                <a:tableStyleId>{5C22544A-7EE6-4342-B048-85BDC9FD1C3A}</a:tableStyleId>
              </a:tblPr>
              <a:tblGrid>
                <a:gridCol w="1535162">
                  <a:extLst>
                    <a:ext uri="{9D8B030D-6E8A-4147-A177-3AD203B41FA5}">
                      <a16:colId xmlns:a16="http://schemas.microsoft.com/office/drawing/2014/main" val="181347787"/>
                    </a:ext>
                  </a:extLst>
                </a:gridCol>
                <a:gridCol w="2412013">
                  <a:extLst>
                    <a:ext uri="{9D8B030D-6E8A-4147-A177-3AD203B41FA5}">
                      <a16:colId xmlns:a16="http://schemas.microsoft.com/office/drawing/2014/main" val="809993519"/>
                    </a:ext>
                  </a:extLst>
                </a:gridCol>
                <a:gridCol w="1453558">
                  <a:extLst>
                    <a:ext uri="{9D8B030D-6E8A-4147-A177-3AD203B41FA5}">
                      <a16:colId xmlns:a16="http://schemas.microsoft.com/office/drawing/2014/main" val="925515836"/>
                    </a:ext>
                  </a:extLst>
                </a:gridCol>
                <a:gridCol w="1247380">
                  <a:extLst>
                    <a:ext uri="{9D8B030D-6E8A-4147-A177-3AD203B41FA5}">
                      <a16:colId xmlns:a16="http://schemas.microsoft.com/office/drawing/2014/main" val="1428209515"/>
                    </a:ext>
                  </a:extLst>
                </a:gridCol>
                <a:gridCol w="3783374">
                  <a:extLst>
                    <a:ext uri="{9D8B030D-6E8A-4147-A177-3AD203B41FA5}">
                      <a16:colId xmlns:a16="http://schemas.microsoft.com/office/drawing/2014/main" val="620195371"/>
                    </a:ext>
                  </a:extLst>
                </a:gridCol>
              </a:tblGrid>
              <a:tr h="343505">
                <a:tc>
                  <a:txBody>
                    <a:bodyPr/>
                    <a:lstStyle/>
                    <a:p>
                      <a:pPr algn="l" fontAlgn="b"/>
                      <a:r>
                        <a:rPr lang="ca-ES" sz="1000" b="1" i="0" u="none" strike="noStrike" noProof="0">
                          <a:effectLst/>
                          <a:latin typeface="Arial" panose="020B0604020202020204" pitchFamily="34" charset="0"/>
                        </a:rPr>
                        <a:t>Codi de l’expedient</a:t>
                      </a:r>
                    </a:p>
                  </a:txBody>
                  <a:tcPr marL="6350" marR="6350" marT="6350" marB="0" anchor="b"/>
                </a:tc>
                <a:tc>
                  <a:txBody>
                    <a:bodyPr/>
                    <a:lstStyle/>
                    <a:p>
                      <a:pPr algn="l" fontAlgn="b"/>
                      <a:r>
                        <a:rPr lang="ca-ES" sz="1000" b="1" i="0" u="none" strike="noStrike" noProof="0">
                          <a:effectLst/>
                          <a:latin typeface="Arial" panose="020B0604020202020204" pitchFamily="34" charset="0"/>
                        </a:rPr>
                        <a:t>Consell Comarcal</a:t>
                      </a:r>
                    </a:p>
                  </a:txBody>
                  <a:tcPr marL="6350" marR="6350" marT="6350" marB="0" anchor="b"/>
                </a:tc>
                <a:tc>
                  <a:txBody>
                    <a:bodyPr/>
                    <a:lstStyle/>
                    <a:p>
                      <a:pPr algn="ctr" fontAlgn="b"/>
                      <a:r>
                        <a:rPr lang="ca-ES" sz="1000" b="1" i="0" u="none" strike="noStrike" noProof="0">
                          <a:effectLst/>
                          <a:latin typeface="Arial" panose="020B0604020202020204" pitchFamily="34" charset="0"/>
                        </a:rPr>
                        <a:t>Pressupost de licitació (En euros)</a:t>
                      </a:r>
                    </a:p>
                  </a:txBody>
                  <a:tcPr marL="6350" marR="6350" marT="6350" marB="0" anchor="b"/>
                </a:tc>
                <a:tc>
                  <a:txBody>
                    <a:bodyPr/>
                    <a:lstStyle/>
                    <a:p>
                      <a:pPr algn="ctr" fontAlgn="b"/>
                      <a:r>
                        <a:rPr lang="ca-ES" sz="1000" b="1" i="0" u="none" strike="noStrike" noProof="0" dirty="0">
                          <a:effectLst/>
                          <a:latin typeface="Arial" panose="020B0604020202020204" pitchFamily="34" charset="0"/>
                        </a:rPr>
                        <a:t>Import d'adjudicació (En euros)</a:t>
                      </a:r>
                    </a:p>
                  </a:txBody>
                  <a:tcPr marL="6350" marR="6350" marT="6350" marB="0" anchor="b"/>
                </a:tc>
                <a:tc>
                  <a:txBody>
                    <a:bodyPr/>
                    <a:lstStyle/>
                    <a:p>
                      <a:pPr algn="ctr" fontAlgn="b"/>
                      <a:r>
                        <a:rPr lang="ca-ES" sz="1000" b="1" i="0" u="none" strike="noStrike" noProof="0" dirty="0">
                          <a:effectLst/>
                          <a:latin typeface="Arial" panose="020B0604020202020204" pitchFamily="34" charset="0"/>
                        </a:rPr>
                        <a:t>Denominació de l'adjudicatari</a:t>
                      </a:r>
                    </a:p>
                  </a:txBody>
                  <a:tcPr marL="6350" marR="6350" marT="6350" marB="0" anchor="b"/>
                </a:tc>
                <a:extLst>
                  <a:ext uri="{0D108BD9-81ED-4DB2-BD59-A6C34878D82A}">
                    <a16:rowId xmlns:a16="http://schemas.microsoft.com/office/drawing/2014/main" val="545635640"/>
                  </a:ext>
                </a:extLst>
              </a:tr>
              <a:tr h="343505">
                <a:tc>
                  <a:txBody>
                    <a:bodyPr/>
                    <a:lstStyle/>
                    <a:p>
                      <a:pPr algn="l" fontAlgn="b"/>
                      <a:r>
                        <a:rPr lang="ca-ES" sz="1000" b="0" i="0" u="none" strike="noStrike">
                          <a:effectLst/>
                          <a:latin typeface="Arial" panose="020B0604020202020204" pitchFamily="34" charset="0"/>
                        </a:rPr>
                        <a:t>2019/E231</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 la Conca de Barberà</a:t>
                      </a:r>
                    </a:p>
                  </a:txBody>
                  <a:tcPr marL="6350" marR="6350" marT="6350" marB="0" anchor="b"/>
                </a:tc>
                <a:tc>
                  <a:txBody>
                    <a:bodyPr/>
                    <a:lstStyle/>
                    <a:p>
                      <a:pPr algn="r" fontAlgn="b"/>
                      <a:r>
                        <a:rPr lang="ca-ES" sz="1000" b="0" i="0" u="none" strike="noStrike">
                          <a:effectLst/>
                          <a:latin typeface="Arial" panose="020B0604020202020204" pitchFamily="34" charset="0"/>
                        </a:rPr>
                        <a:t>1.122.983,94</a:t>
                      </a:r>
                    </a:p>
                  </a:txBody>
                  <a:tcPr marL="6350" marR="6350" marT="6350" marB="0" anchor="b"/>
                </a:tc>
                <a:tc>
                  <a:txBody>
                    <a:bodyPr/>
                    <a:lstStyle/>
                    <a:p>
                      <a:pPr algn="r" fontAlgn="b"/>
                      <a:r>
                        <a:rPr lang="ca-ES" sz="1000" b="0" i="0" u="none" strike="noStrike">
                          <a:effectLst/>
                          <a:latin typeface="Arial" panose="020B0604020202020204" pitchFamily="34" charset="0"/>
                        </a:rPr>
                        <a:t>5,64</a:t>
                      </a:r>
                    </a:p>
                  </a:txBody>
                  <a:tcPr marL="6350" marR="6350" marT="6350" marB="0" anchor="b"/>
                </a:tc>
                <a:tc>
                  <a:txBody>
                    <a:bodyPr/>
                    <a:lstStyle/>
                    <a:p>
                      <a:pPr algn="r" fontAlgn="b"/>
                      <a:r>
                        <a:rPr lang="ca-ES" sz="1000" b="0" i="0" u="none" strike="noStrike">
                          <a:effectLst/>
                          <a:latin typeface="Arial" panose="020B0604020202020204" pitchFamily="34" charset="0"/>
                        </a:rPr>
                        <a:t>Cuina i Gestió, SL</a:t>
                      </a:r>
                    </a:p>
                  </a:txBody>
                  <a:tcPr marL="6350" marR="6350" marT="6350" marB="0" anchor="b"/>
                </a:tc>
                <a:extLst>
                  <a:ext uri="{0D108BD9-81ED-4DB2-BD59-A6C34878D82A}">
                    <a16:rowId xmlns:a16="http://schemas.microsoft.com/office/drawing/2014/main" val="726724764"/>
                  </a:ext>
                </a:extLst>
              </a:tr>
              <a:tr h="482675">
                <a:tc>
                  <a:txBody>
                    <a:bodyPr/>
                    <a:lstStyle/>
                    <a:p>
                      <a:pPr algn="l" fontAlgn="b"/>
                      <a:r>
                        <a:rPr lang="ca-ES" sz="1000" b="0" i="0" u="none" strike="noStrike">
                          <a:effectLst/>
                          <a:latin typeface="Arial" panose="020B0604020202020204" pitchFamily="34" charset="0"/>
                        </a:rPr>
                        <a:t>X2019000134</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 la Garrotxa</a:t>
                      </a:r>
                    </a:p>
                  </a:txBody>
                  <a:tcPr marL="6350" marR="6350" marT="6350" marB="0" anchor="b"/>
                </a:tc>
                <a:tc>
                  <a:txBody>
                    <a:bodyPr/>
                    <a:lstStyle/>
                    <a:p>
                      <a:pPr algn="r" fontAlgn="b"/>
                      <a:r>
                        <a:rPr lang="ca-ES" sz="1000" b="0" i="0" u="none" strike="noStrike">
                          <a:effectLst/>
                          <a:latin typeface="Arial" panose="020B0604020202020204" pitchFamily="34" charset="0"/>
                        </a:rPr>
                        <a:t>1.380.676,87</a:t>
                      </a:r>
                    </a:p>
                  </a:txBody>
                  <a:tcPr marL="6350" marR="6350" marT="6350" marB="0" anchor="b"/>
                </a:tc>
                <a:tc>
                  <a:txBody>
                    <a:bodyPr/>
                    <a:lstStyle/>
                    <a:p>
                      <a:pPr algn="r" fontAlgn="b"/>
                      <a:r>
                        <a:rPr lang="ca-ES" sz="1000" b="0" i="0" u="none" strike="noStrike">
                          <a:effectLst/>
                          <a:latin typeface="Arial" panose="020B0604020202020204" pitchFamily="34" charset="0"/>
                        </a:rPr>
                        <a:t>636.308,99</a:t>
                      </a:r>
                    </a:p>
                  </a:txBody>
                  <a:tcPr marL="6350" marR="6350" marT="6350" marB="0" anchor="b"/>
                </a:tc>
                <a:tc>
                  <a:txBody>
                    <a:bodyPr/>
                    <a:lstStyle/>
                    <a:p>
                      <a:pPr algn="r" fontAlgn="b"/>
                      <a:r>
                        <a:rPr lang="ca-ES" sz="1000" b="0" i="0" u="none" strike="noStrike">
                          <a:effectLst/>
                          <a:latin typeface="Arial" panose="020B0604020202020204" pitchFamily="34" charset="0"/>
                        </a:rPr>
                        <a:t>SERUNION SAU</a:t>
                      </a:r>
                    </a:p>
                  </a:txBody>
                  <a:tcPr marL="6350" marR="6350" marT="6350" marB="0" anchor="b"/>
                </a:tc>
                <a:extLst>
                  <a:ext uri="{0D108BD9-81ED-4DB2-BD59-A6C34878D82A}">
                    <a16:rowId xmlns:a16="http://schemas.microsoft.com/office/drawing/2014/main" val="1394010804"/>
                  </a:ext>
                </a:extLst>
              </a:tr>
              <a:tr h="641364">
                <a:tc>
                  <a:txBody>
                    <a:bodyPr/>
                    <a:lstStyle/>
                    <a:p>
                      <a:pPr algn="l" fontAlgn="b"/>
                      <a:r>
                        <a:rPr lang="ca-ES" sz="1000" b="0" i="0" u="none" strike="noStrike">
                          <a:effectLst/>
                          <a:latin typeface="Arial" panose="020B0604020202020204" pitchFamily="34" charset="0"/>
                        </a:rPr>
                        <a:t>X2019001069</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 la Garrotxa</a:t>
                      </a:r>
                    </a:p>
                  </a:txBody>
                  <a:tcPr marL="6350" marR="6350" marT="6350" marB="0" anchor="b"/>
                </a:tc>
                <a:tc>
                  <a:txBody>
                    <a:bodyPr/>
                    <a:lstStyle/>
                    <a:p>
                      <a:pPr algn="r" fontAlgn="b"/>
                      <a:r>
                        <a:rPr lang="ca-ES" sz="1000" b="0" i="0" u="none" strike="noStrike">
                          <a:effectLst/>
                          <a:latin typeface="Arial" panose="020B0604020202020204" pitchFamily="34" charset="0"/>
                        </a:rPr>
                        <a:t>701.080,34</a:t>
                      </a:r>
                    </a:p>
                  </a:txBody>
                  <a:tcPr marL="6350" marR="6350" marT="6350" marB="0" anchor="b"/>
                </a:tc>
                <a:tc>
                  <a:txBody>
                    <a:bodyPr/>
                    <a:lstStyle/>
                    <a:p>
                      <a:pPr algn="r" fontAlgn="b"/>
                      <a:r>
                        <a:rPr lang="ca-ES" sz="1000" b="0" i="0" u="none" strike="noStrike">
                          <a:effectLst/>
                          <a:latin typeface="Arial" panose="020B0604020202020204" pitchFamily="34" charset="0"/>
                        </a:rPr>
                        <a:t>695.131,54</a:t>
                      </a:r>
                    </a:p>
                  </a:txBody>
                  <a:tcPr marL="6350" marR="6350" marT="6350" marB="0" anchor="b"/>
                </a:tc>
                <a:tc>
                  <a:txBody>
                    <a:bodyPr/>
                    <a:lstStyle/>
                    <a:p>
                      <a:pPr algn="r" fontAlgn="b"/>
                      <a:r>
                        <a:rPr lang="ca-ES" sz="1000" b="0" i="0" u="none" strike="noStrike">
                          <a:effectLst/>
                          <a:latin typeface="Arial" panose="020B0604020202020204" pitchFamily="34" charset="0"/>
                        </a:rPr>
                        <a:t>SERUNION, SAU</a:t>
                      </a:r>
                    </a:p>
                  </a:txBody>
                  <a:tcPr marL="6350" marR="6350" marT="6350" marB="0" anchor="b"/>
                </a:tc>
                <a:extLst>
                  <a:ext uri="{0D108BD9-81ED-4DB2-BD59-A6C34878D82A}">
                    <a16:rowId xmlns:a16="http://schemas.microsoft.com/office/drawing/2014/main" val="3740714828"/>
                  </a:ext>
                </a:extLst>
              </a:tr>
              <a:tr h="482675">
                <a:tc>
                  <a:txBody>
                    <a:bodyPr/>
                    <a:lstStyle/>
                    <a:p>
                      <a:pPr algn="l" fontAlgn="b"/>
                      <a:r>
                        <a:rPr lang="ca-ES" sz="1000" b="0" i="0" u="none" strike="noStrike">
                          <a:effectLst/>
                          <a:latin typeface="Arial" panose="020B0604020202020204" pitchFamily="34" charset="0"/>
                        </a:rPr>
                        <a:t>GER-2020/0043</a:t>
                      </a:r>
                    </a:p>
                  </a:txBody>
                  <a:tcPr marL="6350" marR="6350" marT="6350" marB="0" anchor="b"/>
                </a:tc>
                <a:tc>
                  <a:txBody>
                    <a:bodyPr/>
                    <a:lstStyle/>
                    <a:p>
                      <a:pPr algn="l" fontAlgn="b"/>
                      <a:r>
                        <a:rPr lang="es-ES" sz="1000" b="1" i="0" u="none" strike="noStrike">
                          <a:effectLst/>
                          <a:latin typeface="Arial" panose="020B0604020202020204" pitchFamily="34" charset="0"/>
                        </a:rPr>
                        <a:t>Consell Comarcal de la Segarra</a:t>
                      </a:r>
                    </a:p>
                  </a:txBody>
                  <a:tcPr marL="6350" marR="6350" marT="6350" marB="0" anchor="b"/>
                </a:tc>
                <a:tc>
                  <a:txBody>
                    <a:bodyPr/>
                    <a:lstStyle/>
                    <a:p>
                      <a:pPr algn="r" fontAlgn="b"/>
                      <a:r>
                        <a:rPr lang="ca-ES" sz="1000" b="0" i="0" u="none" strike="noStrike">
                          <a:effectLst/>
                          <a:latin typeface="Arial" panose="020B0604020202020204" pitchFamily="34" charset="0"/>
                        </a:rPr>
                        <a:t>544.891,30</a:t>
                      </a:r>
                    </a:p>
                  </a:txBody>
                  <a:tcPr marL="6350" marR="6350" marT="6350" marB="0" anchor="b"/>
                </a:tc>
                <a:tc>
                  <a:txBody>
                    <a:bodyPr/>
                    <a:lstStyle/>
                    <a:p>
                      <a:pPr algn="r" fontAlgn="b"/>
                      <a:r>
                        <a:rPr lang="ca-ES" sz="1000" b="0" i="0" u="none" strike="noStrike">
                          <a:effectLst/>
                          <a:latin typeface="Arial" panose="020B0604020202020204" pitchFamily="34" charset="0"/>
                        </a:rPr>
                        <a:t>525.208,84</a:t>
                      </a:r>
                    </a:p>
                  </a:txBody>
                  <a:tcPr marL="6350" marR="6350" marT="6350" marB="0" anchor="b"/>
                </a:tc>
                <a:tc>
                  <a:txBody>
                    <a:bodyPr/>
                    <a:lstStyle/>
                    <a:p>
                      <a:pPr algn="r" fontAlgn="b"/>
                      <a:r>
                        <a:rPr lang="ca-ES" sz="1000" b="0" i="0" u="none" strike="noStrike">
                          <a:effectLst/>
                          <a:latin typeface="Arial" panose="020B0604020202020204" pitchFamily="34" charset="0"/>
                        </a:rPr>
                        <a:t>Lleure Qualia SCCL.</a:t>
                      </a:r>
                    </a:p>
                  </a:txBody>
                  <a:tcPr marL="6350" marR="6350" marT="6350" marB="0" anchor="b"/>
                </a:tc>
                <a:extLst>
                  <a:ext uri="{0D108BD9-81ED-4DB2-BD59-A6C34878D82A}">
                    <a16:rowId xmlns:a16="http://schemas.microsoft.com/office/drawing/2014/main" val="4129920502"/>
                  </a:ext>
                </a:extLst>
              </a:tr>
              <a:tr h="343505">
                <a:tc>
                  <a:txBody>
                    <a:bodyPr/>
                    <a:lstStyle/>
                    <a:p>
                      <a:pPr algn="l" fontAlgn="b"/>
                      <a:r>
                        <a:rPr lang="ca-ES" sz="1000" b="0" i="0" u="none" strike="noStrike">
                          <a:effectLst/>
                          <a:latin typeface="Arial" panose="020B0604020202020204" pitchFamily="34" charset="0"/>
                        </a:rPr>
                        <a:t>G5038-000014/2019</a:t>
                      </a:r>
                    </a:p>
                  </a:txBody>
                  <a:tcPr marL="6350" marR="6350" marT="6350" marB="0" anchor="b"/>
                </a:tc>
                <a:tc>
                  <a:txBody>
                    <a:bodyPr/>
                    <a:lstStyle/>
                    <a:p>
                      <a:pPr algn="l" fontAlgn="b"/>
                      <a:r>
                        <a:rPr lang="fr-FR" sz="1000" b="1" i="0" u="none" strike="noStrike" dirty="0">
                          <a:effectLst/>
                          <a:latin typeface="Arial" panose="020B0604020202020204" pitchFamily="34" charset="0"/>
                        </a:rPr>
                        <a:t>Consell Comarcal de l'Alt </a:t>
                      </a:r>
                      <a:r>
                        <a:rPr lang="fr-FR" sz="1000" b="1" i="0" u="none" strike="noStrike" dirty="0" err="1">
                          <a:effectLst/>
                          <a:latin typeface="Arial" panose="020B0604020202020204" pitchFamily="34" charset="0"/>
                        </a:rPr>
                        <a:t>Penedès</a:t>
                      </a:r>
                      <a:endParaRPr lang="fr-FR" sz="1000" b="1" i="0" u="none" strike="noStrike" dirty="0">
                        <a:effectLst/>
                        <a:latin typeface="Arial" panose="020B0604020202020204" pitchFamily="34" charset="0"/>
                      </a:endParaRPr>
                    </a:p>
                  </a:txBody>
                  <a:tcPr marL="6350" marR="6350" marT="6350" marB="0" anchor="b"/>
                </a:tc>
                <a:tc>
                  <a:txBody>
                    <a:bodyPr/>
                    <a:lstStyle/>
                    <a:p>
                      <a:pPr algn="r" fontAlgn="b"/>
                      <a:r>
                        <a:rPr lang="ca-ES" sz="1000" b="0" i="0" u="none" strike="noStrike">
                          <a:effectLst/>
                          <a:latin typeface="Arial" panose="020B0604020202020204" pitchFamily="34" charset="0"/>
                        </a:rPr>
                        <a:t>185.832,00</a:t>
                      </a:r>
                    </a:p>
                  </a:txBody>
                  <a:tcPr marL="6350" marR="6350" marT="6350" marB="0" anchor="b"/>
                </a:tc>
                <a:tc>
                  <a:txBody>
                    <a:bodyPr/>
                    <a:lstStyle/>
                    <a:p>
                      <a:pPr algn="r" fontAlgn="b"/>
                      <a:r>
                        <a:rPr lang="ca-ES" sz="1000" b="0" i="0" u="none" strike="noStrike">
                          <a:effectLst/>
                          <a:latin typeface="Arial" panose="020B0604020202020204" pitchFamily="34" charset="0"/>
                        </a:rPr>
                        <a:t>184.568,20</a:t>
                      </a:r>
                    </a:p>
                  </a:txBody>
                  <a:tcPr marL="6350" marR="6350" marT="6350" marB="0" anchor="b"/>
                </a:tc>
                <a:tc>
                  <a:txBody>
                    <a:bodyPr/>
                    <a:lstStyle/>
                    <a:p>
                      <a:pPr algn="r" fontAlgn="b"/>
                      <a:r>
                        <a:rPr lang="ca-ES" sz="1000" b="0" i="0" u="none" strike="noStrike">
                          <a:effectLst/>
                          <a:latin typeface="Arial" panose="020B0604020202020204" pitchFamily="34" charset="0"/>
                        </a:rPr>
                        <a:t>SERHS FOOD AREA SL</a:t>
                      </a:r>
                    </a:p>
                  </a:txBody>
                  <a:tcPr marL="6350" marR="6350" marT="6350" marB="0" anchor="b"/>
                </a:tc>
                <a:extLst>
                  <a:ext uri="{0D108BD9-81ED-4DB2-BD59-A6C34878D82A}">
                    <a16:rowId xmlns:a16="http://schemas.microsoft.com/office/drawing/2014/main" val="3925982171"/>
                  </a:ext>
                </a:extLst>
              </a:tr>
              <a:tr h="343505">
                <a:tc>
                  <a:txBody>
                    <a:bodyPr/>
                    <a:lstStyle/>
                    <a:p>
                      <a:pPr algn="l" fontAlgn="b"/>
                      <a:r>
                        <a:rPr lang="ca-ES" sz="1000" b="0" i="0" u="none" strike="noStrike">
                          <a:effectLst/>
                          <a:latin typeface="Arial" panose="020B0604020202020204" pitchFamily="34" charset="0"/>
                        </a:rPr>
                        <a:t>SE201901</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 l'Urgell</a:t>
                      </a:r>
                    </a:p>
                  </a:txBody>
                  <a:tcPr marL="6350" marR="6350" marT="6350" marB="0" anchor="b"/>
                </a:tc>
                <a:tc>
                  <a:txBody>
                    <a:bodyPr/>
                    <a:lstStyle/>
                    <a:p>
                      <a:pPr algn="r" fontAlgn="b"/>
                      <a:r>
                        <a:rPr lang="ca-ES" sz="1000" b="0" i="0" u="none" strike="noStrike">
                          <a:effectLst/>
                          <a:latin typeface="Arial" panose="020B0604020202020204" pitchFamily="34" charset="0"/>
                        </a:rPr>
                        <a:t>187.276,48</a:t>
                      </a:r>
                    </a:p>
                  </a:txBody>
                  <a:tcPr marL="6350" marR="6350" marT="6350" marB="0" anchor="b"/>
                </a:tc>
                <a:tc>
                  <a:txBody>
                    <a:bodyPr/>
                    <a:lstStyle/>
                    <a:p>
                      <a:pPr algn="r" fontAlgn="b"/>
                      <a:r>
                        <a:rPr lang="ca-ES" sz="1000" b="0" i="0" u="none" strike="noStrike">
                          <a:effectLst/>
                          <a:latin typeface="Arial" panose="020B0604020202020204" pitchFamily="34" charset="0"/>
                        </a:rPr>
                        <a:t>5,86</a:t>
                      </a:r>
                    </a:p>
                  </a:txBody>
                  <a:tcPr marL="6350" marR="6350" marT="6350" marB="0" anchor="b"/>
                </a:tc>
                <a:tc>
                  <a:txBody>
                    <a:bodyPr/>
                    <a:lstStyle/>
                    <a:p>
                      <a:pPr algn="r" fontAlgn="b"/>
                      <a:r>
                        <a:rPr lang="ca-ES" sz="1000" b="0" i="0" u="none" strike="noStrike">
                          <a:effectLst/>
                          <a:latin typeface="Arial" panose="020B0604020202020204" pitchFamily="34" charset="0"/>
                        </a:rPr>
                        <a:t>ASSOCIACIO ALBA</a:t>
                      </a:r>
                    </a:p>
                  </a:txBody>
                  <a:tcPr marL="6350" marR="6350" marT="6350" marB="0" anchor="b"/>
                </a:tc>
                <a:extLst>
                  <a:ext uri="{0D108BD9-81ED-4DB2-BD59-A6C34878D82A}">
                    <a16:rowId xmlns:a16="http://schemas.microsoft.com/office/drawing/2014/main" val="4262816837"/>
                  </a:ext>
                </a:extLst>
              </a:tr>
              <a:tr h="343505">
                <a:tc>
                  <a:txBody>
                    <a:bodyPr/>
                    <a:lstStyle/>
                    <a:p>
                      <a:pPr algn="l" fontAlgn="b"/>
                      <a:r>
                        <a:rPr lang="ca-ES" sz="1000" b="0" i="0" u="none" strike="noStrike">
                          <a:effectLst/>
                          <a:latin typeface="Arial" panose="020B0604020202020204" pitchFamily="34" charset="0"/>
                        </a:rPr>
                        <a:t>02-2020 CG</a:t>
                      </a:r>
                    </a:p>
                  </a:txBody>
                  <a:tcPr marL="6350" marR="6350" marT="6350" marB="0" anchor="b"/>
                </a:tc>
                <a:tc>
                  <a:txBody>
                    <a:bodyPr/>
                    <a:lstStyle/>
                    <a:p>
                      <a:pPr algn="l" fontAlgn="b"/>
                      <a:r>
                        <a:rPr lang="ca-ES" sz="1000" b="1" i="0" u="none" strike="noStrike">
                          <a:effectLst/>
                          <a:latin typeface="Arial" panose="020B0604020202020204" pitchFamily="34" charset="0"/>
                        </a:rPr>
                        <a:t>Consell Comarcal de l'Urgell</a:t>
                      </a:r>
                    </a:p>
                  </a:txBody>
                  <a:tcPr marL="6350" marR="6350" marT="6350" marB="0" anchor="b"/>
                </a:tc>
                <a:tc>
                  <a:txBody>
                    <a:bodyPr/>
                    <a:lstStyle/>
                    <a:p>
                      <a:pPr algn="r" fontAlgn="b"/>
                      <a:r>
                        <a:rPr lang="ca-ES" sz="1000" b="0" i="0" u="none" strike="noStrike">
                          <a:effectLst/>
                          <a:latin typeface="Arial" panose="020B0604020202020204" pitchFamily="34" charset="0"/>
                        </a:rPr>
                        <a:t>316.905,12</a:t>
                      </a:r>
                    </a:p>
                  </a:txBody>
                  <a:tcPr marL="6350" marR="6350" marT="6350" marB="0" anchor="b"/>
                </a:tc>
                <a:tc>
                  <a:txBody>
                    <a:bodyPr/>
                    <a:lstStyle/>
                    <a:p>
                      <a:pPr algn="r" fontAlgn="b"/>
                      <a:r>
                        <a:rPr lang="ca-ES" sz="1000" b="0" i="0" u="none" strike="noStrike">
                          <a:effectLst/>
                          <a:latin typeface="Arial" panose="020B0604020202020204" pitchFamily="34" charset="0"/>
                        </a:rPr>
                        <a:t>5,92</a:t>
                      </a:r>
                    </a:p>
                  </a:txBody>
                  <a:tcPr marL="6350" marR="6350" marT="6350" marB="0" anchor="b"/>
                </a:tc>
                <a:tc>
                  <a:txBody>
                    <a:bodyPr/>
                    <a:lstStyle/>
                    <a:p>
                      <a:pPr algn="r" fontAlgn="b"/>
                      <a:r>
                        <a:rPr lang="ca-ES" sz="1000" b="0" i="0" u="none" strike="noStrike">
                          <a:effectLst/>
                          <a:latin typeface="Arial" panose="020B0604020202020204" pitchFamily="34" charset="0"/>
                        </a:rPr>
                        <a:t>ASSOCIACIÓ ALBA</a:t>
                      </a:r>
                    </a:p>
                  </a:txBody>
                  <a:tcPr marL="6350" marR="6350" marT="6350" marB="0" anchor="b"/>
                </a:tc>
                <a:extLst>
                  <a:ext uri="{0D108BD9-81ED-4DB2-BD59-A6C34878D82A}">
                    <a16:rowId xmlns:a16="http://schemas.microsoft.com/office/drawing/2014/main" val="384377193"/>
                  </a:ext>
                </a:extLst>
              </a:tr>
              <a:tr h="343505">
                <a:tc>
                  <a:txBody>
                    <a:bodyPr/>
                    <a:lstStyle/>
                    <a:p>
                      <a:pPr algn="l" fontAlgn="b"/>
                      <a:r>
                        <a:rPr lang="ca-ES" sz="1000" b="0" i="0" u="none" strike="noStrike">
                          <a:effectLst/>
                          <a:latin typeface="Arial" panose="020B0604020202020204" pitchFamily="34" charset="0"/>
                        </a:rPr>
                        <a:t>CSP 01/2018</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Bages</a:t>
                      </a:r>
                    </a:p>
                  </a:txBody>
                  <a:tcPr marL="6350" marR="6350" marT="6350" marB="0" anchor="b"/>
                </a:tc>
                <a:tc>
                  <a:txBody>
                    <a:bodyPr/>
                    <a:lstStyle/>
                    <a:p>
                      <a:pPr algn="r" fontAlgn="b"/>
                      <a:r>
                        <a:rPr lang="ca-ES" sz="1000" b="0" i="0" u="none" strike="noStrike">
                          <a:effectLst/>
                          <a:latin typeface="Arial" panose="020B0604020202020204" pitchFamily="34" charset="0"/>
                        </a:rPr>
                        <a:t>2.060.720,64</a:t>
                      </a:r>
                    </a:p>
                  </a:txBody>
                  <a:tcPr marL="6350" marR="6350" marT="6350" marB="0" anchor="b"/>
                </a:tc>
                <a:tc>
                  <a:txBody>
                    <a:bodyPr/>
                    <a:lstStyle/>
                    <a:p>
                      <a:pPr algn="r" fontAlgn="b"/>
                      <a:r>
                        <a:rPr lang="ca-ES" sz="1000" b="0" i="0" u="none" strike="noStrike">
                          <a:effectLst/>
                          <a:latin typeface="Arial" panose="020B0604020202020204" pitchFamily="34" charset="0"/>
                        </a:rPr>
                        <a:t>1.494.007,68</a:t>
                      </a:r>
                    </a:p>
                  </a:txBody>
                  <a:tcPr marL="6350" marR="6350" marT="6350" marB="0" anchor="b"/>
                </a:tc>
                <a:tc>
                  <a:txBody>
                    <a:bodyPr/>
                    <a:lstStyle/>
                    <a:p>
                      <a:pPr algn="r" fontAlgn="b"/>
                      <a:r>
                        <a:rPr lang="ca-ES" sz="1000" b="0" i="0" u="none" strike="noStrike" dirty="0" err="1">
                          <a:effectLst/>
                          <a:latin typeface="Arial" panose="020B0604020202020204" pitchFamily="34" charset="0"/>
                        </a:rPr>
                        <a:t>Serhs</a:t>
                      </a:r>
                      <a:r>
                        <a:rPr lang="ca-ES" sz="1000" b="0" i="0" u="none" strike="noStrike" dirty="0">
                          <a:effectLst/>
                          <a:latin typeface="Arial" panose="020B0604020202020204" pitchFamily="34" charset="0"/>
                        </a:rPr>
                        <a:t> </a:t>
                      </a:r>
                      <a:r>
                        <a:rPr lang="ca-ES" sz="1000" b="0" i="0" u="none" strike="noStrike" dirty="0" err="1">
                          <a:effectLst/>
                          <a:latin typeface="Arial" panose="020B0604020202020204" pitchFamily="34" charset="0"/>
                        </a:rPr>
                        <a:t>Food</a:t>
                      </a:r>
                      <a:r>
                        <a:rPr lang="ca-ES" sz="1000" b="0" i="0" u="none" strike="noStrike" dirty="0">
                          <a:effectLst/>
                          <a:latin typeface="Arial" panose="020B0604020202020204" pitchFamily="34" charset="0"/>
                        </a:rPr>
                        <a:t> Àrea, SL||</a:t>
                      </a:r>
                      <a:r>
                        <a:rPr lang="ca-ES" sz="1000" b="0" i="0" u="none" strike="noStrike" dirty="0" err="1">
                          <a:effectLst/>
                          <a:latin typeface="Arial" panose="020B0604020202020204" pitchFamily="34" charset="0"/>
                        </a:rPr>
                        <a:t>Eurest</a:t>
                      </a:r>
                      <a:r>
                        <a:rPr lang="ca-ES" sz="1000" b="0" i="0" u="none" strike="noStrike" dirty="0">
                          <a:effectLst/>
                          <a:latin typeface="Arial" panose="020B0604020202020204" pitchFamily="34" charset="0"/>
                        </a:rPr>
                        <a:t> Catalunya, SL||</a:t>
                      </a:r>
                      <a:r>
                        <a:rPr lang="ca-ES" sz="1000" b="0" i="0" u="none" strike="noStrike" dirty="0" err="1">
                          <a:effectLst/>
                          <a:latin typeface="Arial" panose="020B0604020202020204" pitchFamily="34" charset="0"/>
                        </a:rPr>
                        <a:t>Ausolan</a:t>
                      </a:r>
                      <a:r>
                        <a:rPr lang="ca-ES" sz="1000" b="0" i="0" u="none" strike="noStrike" dirty="0">
                          <a:effectLst/>
                          <a:latin typeface="Arial" panose="020B0604020202020204" pitchFamily="34" charset="0"/>
                        </a:rPr>
                        <a:t> RCN, SL||</a:t>
                      </a:r>
                      <a:r>
                        <a:rPr lang="ca-ES" sz="1000" b="0" i="0" u="none" strike="noStrike" dirty="0" err="1">
                          <a:effectLst/>
                          <a:latin typeface="Arial" panose="020B0604020202020204" pitchFamily="34" charset="0"/>
                        </a:rPr>
                        <a:t>Serhs</a:t>
                      </a:r>
                      <a:r>
                        <a:rPr lang="ca-ES" sz="1000" b="0" i="0" u="none" strike="noStrike" dirty="0">
                          <a:effectLst/>
                          <a:latin typeface="Arial" panose="020B0604020202020204" pitchFamily="34" charset="0"/>
                        </a:rPr>
                        <a:t> </a:t>
                      </a:r>
                      <a:r>
                        <a:rPr lang="ca-ES" sz="1000" b="0" i="0" u="none" strike="noStrike" dirty="0" err="1">
                          <a:effectLst/>
                          <a:latin typeface="Arial" panose="020B0604020202020204" pitchFamily="34" charset="0"/>
                        </a:rPr>
                        <a:t>Food</a:t>
                      </a:r>
                      <a:r>
                        <a:rPr lang="ca-ES" sz="1000" b="0" i="0" u="none" strike="noStrike" dirty="0">
                          <a:effectLst/>
                          <a:latin typeface="Arial" panose="020B0604020202020204" pitchFamily="34" charset="0"/>
                        </a:rPr>
                        <a:t> Àrea, SL</a:t>
                      </a:r>
                    </a:p>
                  </a:txBody>
                  <a:tcPr marL="6350" marR="6350" marT="6350" marB="0" anchor="b"/>
                </a:tc>
                <a:extLst>
                  <a:ext uri="{0D108BD9-81ED-4DB2-BD59-A6C34878D82A}">
                    <a16:rowId xmlns:a16="http://schemas.microsoft.com/office/drawing/2014/main" val="399681389"/>
                  </a:ext>
                </a:extLst>
              </a:tr>
              <a:tr h="343505">
                <a:tc>
                  <a:txBody>
                    <a:bodyPr/>
                    <a:lstStyle/>
                    <a:p>
                      <a:pPr algn="l" fontAlgn="b"/>
                      <a:r>
                        <a:rPr lang="ca-ES" sz="1000" b="0" i="0" u="none" strike="noStrike">
                          <a:effectLst/>
                          <a:latin typeface="Arial" panose="020B0604020202020204" pitchFamily="34" charset="0"/>
                        </a:rPr>
                        <a:t>609/2019</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Baix Ebre</a:t>
                      </a:r>
                    </a:p>
                  </a:txBody>
                  <a:tcPr marL="6350" marR="6350" marT="6350" marB="0" anchor="b"/>
                </a:tc>
                <a:tc>
                  <a:txBody>
                    <a:bodyPr/>
                    <a:lstStyle/>
                    <a:p>
                      <a:pPr algn="r" fontAlgn="b"/>
                      <a:r>
                        <a:rPr lang="ca-ES" sz="1000" b="0" i="0" u="none" strike="noStrike">
                          <a:effectLst/>
                          <a:latin typeface="Arial" panose="020B0604020202020204" pitchFamily="34" charset="0"/>
                        </a:rPr>
                        <a:t>47.250,00</a:t>
                      </a:r>
                    </a:p>
                  </a:txBody>
                  <a:tcPr marL="6350" marR="6350" marT="6350" marB="0" anchor="b"/>
                </a:tc>
                <a:tc>
                  <a:txBody>
                    <a:bodyPr/>
                    <a:lstStyle/>
                    <a:p>
                      <a:pPr algn="r" fontAlgn="b"/>
                      <a:r>
                        <a:rPr lang="ca-ES" sz="1000" b="0" i="0" u="none" strike="noStrike">
                          <a:effectLst/>
                          <a:latin typeface="Arial" panose="020B0604020202020204" pitchFamily="34" charset="0"/>
                        </a:rPr>
                        <a:t>3,25</a:t>
                      </a:r>
                    </a:p>
                  </a:txBody>
                  <a:tcPr marL="6350" marR="6350" marT="6350" marB="0" anchor="b"/>
                </a:tc>
                <a:tc>
                  <a:txBody>
                    <a:bodyPr/>
                    <a:lstStyle/>
                    <a:p>
                      <a:pPr algn="r" fontAlgn="b"/>
                      <a:r>
                        <a:rPr lang="ca-ES" sz="1000" b="0" i="0" u="none" strike="noStrike">
                          <a:effectLst/>
                          <a:latin typeface="Arial" panose="020B0604020202020204" pitchFamily="34" charset="0"/>
                        </a:rPr>
                        <a:t>Càtering plat a taula, S.L.</a:t>
                      </a:r>
                    </a:p>
                  </a:txBody>
                  <a:tcPr marL="6350" marR="6350" marT="6350" marB="0" anchor="b"/>
                </a:tc>
                <a:extLst>
                  <a:ext uri="{0D108BD9-81ED-4DB2-BD59-A6C34878D82A}">
                    <a16:rowId xmlns:a16="http://schemas.microsoft.com/office/drawing/2014/main" val="2805801809"/>
                  </a:ext>
                </a:extLst>
              </a:tr>
              <a:tr h="343505">
                <a:tc>
                  <a:txBody>
                    <a:bodyPr/>
                    <a:lstStyle/>
                    <a:p>
                      <a:pPr algn="l" fontAlgn="b"/>
                      <a:r>
                        <a:rPr lang="ca-ES" sz="1000" b="0" i="0" u="none" strike="noStrike" dirty="0">
                          <a:effectLst/>
                          <a:latin typeface="Arial" panose="020B0604020202020204" pitchFamily="34" charset="0"/>
                        </a:rPr>
                        <a:t>6189/2020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Baix Empordà</a:t>
                      </a:r>
                    </a:p>
                  </a:txBody>
                  <a:tcPr marL="6350" marR="6350" marT="6350" marB="0" anchor="b"/>
                </a:tc>
                <a:tc>
                  <a:txBody>
                    <a:bodyPr/>
                    <a:lstStyle/>
                    <a:p>
                      <a:pPr algn="r" fontAlgn="b"/>
                      <a:r>
                        <a:rPr lang="ca-ES" sz="1000" b="0" i="0" u="none" strike="noStrike">
                          <a:effectLst/>
                          <a:latin typeface="Arial" panose="020B0604020202020204" pitchFamily="34" charset="0"/>
                        </a:rPr>
                        <a:t>143.596,08</a:t>
                      </a:r>
                    </a:p>
                  </a:txBody>
                  <a:tcPr marL="6350" marR="6350" marT="6350" marB="0" anchor="b"/>
                </a:tc>
                <a:tc>
                  <a:txBody>
                    <a:bodyPr/>
                    <a:lstStyle/>
                    <a:p>
                      <a:pPr algn="r" fontAlgn="b"/>
                      <a:r>
                        <a:rPr lang="ca-ES" sz="1000" b="0" i="0" u="none" strike="noStrike" dirty="0">
                          <a:effectLst/>
                          <a:latin typeface="Arial" panose="020B0604020202020204" pitchFamily="34" charset="0"/>
                        </a:rPr>
                        <a:t>3,10</a:t>
                      </a:r>
                    </a:p>
                  </a:txBody>
                  <a:tcPr marL="6350" marR="6350" marT="6350" marB="0" anchor="b"/>
                </a:tc>
                <a:tc>
                  <a:txBody>
                    <a:bodyPr/>
                    <a:lstStyle/>
                    <a:p>
                      <a:pPr algn="r" fontAlgn="b"/>
                      <a:r>
                        <a:rPr lang="ca-ES" sz="1000" b="0" i="0" u="none" strike="noStrike" dirty="0">
                          <a:effectLst/>
                          <a:latin typeface="Arial" panose="020B0604020202020204" pitchFamily="34" charset="0"/>
                        </a:rPr>
                        <a:t>Càtering Vilanova, SL</a:t>
                      </a:r>
                    </a:p>
                  </a:txBody>
                  <a:tcPr marL="6350" marR="6350" marT="6350" marB="0" anchor="b"/>
                </a:tc>
                <a:extLst>
                  <a:ext uri="{0D108BD9-81ED-4DB2-BD59-A6C34878D82A}">
                    <a16:rowId xmlns:a16="http://schemas.microsoft.com/office/drawing/2014/main" val="16480269"/>
                  </a:ext>
                </a:extLst>
              </a:tr>
            </a:tbl>
          </a:graphicData>
        </a:graphic>
      </p:graphicFrame>
      <p:sp>
        <p:nvSpPr>
          <p:cNvPr id="6" name="Títol 4">
            <a:extLst>
              <a:ext uri="{FF2B5EF4-FFF2-40B4-BE49-F238E27FC236}">
                <a16:creationId xmlns:a16="http://schemas.microsoft.com/office/drawing/2014/main" id="{3A8DCFF7-E131-47C3-9A57-FABE2A6611E1}"/>
              </a:ext>
            </a:extLst>
          </p:cNvPr>
          <p:cNvSpPr txBox="1">
            <a:spLocks/>
          </p:cNvSpPr>
          <p:nvPr/>
        </p:nvSpPr>
        <p:spPr>
          <a:xfrm>
            <a:off x="1066799" y="393273"/>
            <a:ext cx="10058400"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 els contractes vigents dels consells comarcals </a:t>
            </a:r>
            <a:endParaRPr lang="ca-ES" dirty="0"/>
          </a:p>
        </p:txBody>
      </p:sp>
    </p:spTree>
    <p:extLst>
      <p:ext uri="{BB962C8B-B14F-4D97-AF65-F5344CB8AC3E}">
        <p14:creationId xmlns:p14="http://schemas.microsoft.com/office/powerpoint/2010/main" val="26157673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a:extLst>
              <a:ext uri="{FF2B5EF4-FFF2-40B4-BE49-F238E27FC236}">
                <a16:creationId xmlns:a16="http://schemas.microsoft.com/office/drawing/2014/main" id="{7CF1765B-DD2D-4581-B425-48E315934EA9}"/>
              </a:ext>
            </a:extLst>
          </p:cNvPr>
          <p:cNvSpPr>
            <a:spLocks noGrp="1"/>
          </p:cNvSpPr>
          <p:nvPr>
            <p:ph type="title"/>
          </p:nvPr>
        </p:nvSpPr>
        <p:spPr>
          <a:xfrm>
            <a:off x="1066800" y="297236"/>
            <a:ext cx="10058400" cy="1450757"/>
          </a:xfrm>
        </p:spPr>
        <p:txBody>
          <a:bodyPr/>
          <a:lstStyle/>
          <a:p>
            <a:pPr algn="ctr"/>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 els contractes vigents dels consells comarcals </a:t>
            </a:r>
            <a:endParaRPr lang="ca-ES" dirty="0"/>
          </a:p>
        </p:txBody>
      </p:sp>
      <p:graphicFrame>
        <p:nvGraphicFramePr>
          <p:cNvPr id="2" name="Taula 2">
            <a:extLst>
              <a:ext uri="{FF2B5EF4-FFF2-40B4-BE49-F238E27FC236}">
                <a16:creationId xmlns:a16="http://schemas.microsoft.com/office/drawing/2014/main" id="{5D005322-AB3B-436C-B69D-76E24EB77B3D}"/>
              </a:ext>
            </a:extLst>
          </p:cNvPr>
          <p:cNvGraphicFramePr>
            <a:graphicFrameLocks noGrp="1"/>
          </p:cNvGraphicFramePr>
          <p:nvPr>
            <p:extLst>
              <p:ext uri="{D42A27DB-BD31-4B8C-83A1-F6EECF244321}">
                <p14:modId xmlns:p14="http://schemas.microsoft.com/office/powerpoint/2010/main" val="1267796403"/>
              </p:ext>
            </p:extLst>
          </p:nvPr>
        </p:nvGraphicFramePr>
        <p:xfrm>
          <a:off x="901995" y="1860699"/>
          <a:ext cx="10388010" cy="4305204"/>
        </p:xfrm>
        <a:graphic>
          <a:graphicData uri="http://schemas.openxmlformats.org/drawingml/2006/table">
            <a:tbl>
              <a:tblPr firstRow="1" bandRow="1">
                <a:tableStyleId>{5C22544A-7EE6-4342-B048-85BDC9FD1C3A}</a:tableStyleId>
              </a:tblPr>
              <a:tblGrid>
                <a:gridCol w="1499133">
                  <a:extLst>
                    <a:ext uri="{9D8B030D-6E8A-4147-A177-3AD203B41FA5}">
                      <a16:colId xmlns:a16="http://schemas.microsoft.com/office/drawing/2014/main" val="181347787"/>
                    </a:ext>
                  </a:extLst>
                </a:gridCol>
                <a:gridCol w="2355405">
                  <a:extLst>
                    <a:ext uri="{9D8B030D-6E8A-4147-A177-3AD203B41FA5}">
                      <a16:colId xmlns:a16="http://schemas.microsoft.com/office/drawing/2014/main" val="809993519"/>
                    </a:ext>
                  </a:extLst>
                </a:gridCol>
                <a:gridCol w="1419445">
                  <a:extLst>
                    <a:ext uri="{9D8B030D-6E8A-4147-A177-3AD203B41FA5}">
                      <a16:colId xmlns:a16="http://schemas.microsoft.com/office/drawing/2014/main" val="925515836"/>
                    </a:ext>
                  </a:extLst>
                </a:gridCol>
                <a:gridCol w="1445794">
                  <a:extLst>
                    <a:ext uri="{9D8B030D-6E8A-4147-A177-3AD203B41FA5}">
                      <a16:colId xmlns:a16="http://schemas.microsoft.com/office/drawing/2014/main" val="695813211"/>
                    </a:ext>
                  </a:extLst>
                </a:gridCol>
                <a:gridCol w="3668233">
                  <a:extLst>
                    <a:ext uri="{9D8B030D-6E8A-4147-A177-3AD203B41FA5}">
                      <a16:colId xmlns:a16="http://schemas.microsoft.com/office/drawing/2014/main" val="620195371"/>
                    </a:ext>
                  </a:extLst>
                </a:gridCol>
              </a:tblGrid>
              <a:tr h="319726">
                <a:tc>
                  <a:txBody>
                    <a:bodyPr/>
                    <a:lstStyle/>
                    <a:p>
                      <a:pPr algn="l" fontAlgn="b"/>
                      <a:r>
                        <a:rPr lang="ca-ES" sz="1000" b="1" i="0" u="none" strike="noStrike" noProof="0">
                          <a:effectLst/>
                          <a:latin typeface="Arial" panose="020B0604020202020204" pitchFamily="34" charset="0"/>
                        </a:rPr>
                        <a:t>Codi de l’expedient</a:t>
                      </a:r>
                    </a:p>
                  </a:txBody>
                  <a:tcPr marL="6350" marR="6350" marT="6350" marB="0" anchor="b"/>
                </a:tc>
                <a:tc>
                  <a:txBody>
                    <a:bodyPr/>
                    <a:lstStyle/>
                    <a:p>
                      <a:pPr algn="l" fontAlgn="b"/>
                      <a:r>
                        <a:rPr lang="ca-ES" sz="1000" b="1" i="0" u="none" strike="noStrike" noProof="0">
                          <a:effectLst/>
                          <a:latin typeface="Arial" panose="020B0604020202020204" pitchFamily="34" charset="0"/>
                        </a:rPr>
                        <a:t>Consell Comarcal</a:t>
                      </a:r>
                    </a:p>
                  </a:txBody>
                  <a:tcPr marL="6350" marR="6350" marT="6350" marB="0" anchor="b"/>
                </a:tc>
                <a:tc>
                  <a:txBody>
                    <a:bodyPr/>
                    <a:lstStyle/>
                    <a:p>
                      <a:pPr algn="ctr" fontAlgn="b"/>
                      <a:r>
                        <a:rPr lang="ca-ES" sz="1000" b="1" i="0" u="none" strike="noStrike" noProof="0">
                          <a:effectLst/>
                          <a:latin typeface="Arial" panose="020B0604020202020204" pitchFamily="34" charset="0"/>
                        </a:rPr>
                        <a:t>Pressupost de licitació (En euros)</a:t>
                      </a:r>
                    </a:p>
                  </a:txBody>
                  <a:tcPr marL="6350" marR="6350" marT="6350" marB="0" anchor="b"/>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ca-ES" sz="1000" b="1" i="0" u="none" strike="noStrike" noProof="0" dirty="0">
                          <a:effectLst/>
                          <a:latin typeface="Arial" panose="020B0604020202020204" pitchFamily="34" charset="0"/>
                        </a:rPr>
                        <a:t>Import d'adjudicació (En euros)</a:t>
                      </a:r>
                    </a:p>
                  </a:txBody>
                  <a:tcPr marL="6350" marR="6350" marT="6350" marB="0" anchor="b"/>
                </a:tc>
                <a:tc>
                  <a:txBody>
                    <a:bodyPr/>
                    <a:lstStyle/>
                    <a:p>
                      <a:pPr algn="ctr" fontAlgn="b"/>
                      <a:r>
                        <a:rPr lang="ca-ES" sz="1000" b="1" i="0" u="none" strike="noStrike" noProof="0" dirty="0">
                          <a:effectLst/>
                          <a:latin typeface="Arial" panose="020B0604020202020204" pitchFamily="34" charset="0"/>
                        </a:rPr>
                        <a:t>Denominació de l'adjudicatari</a:t>
                      </a:r>
                    </a:p>
                  </a:txBody>
                  <a:tcPr marL="6350" marR="6350" marT="6350" marB="0" anchor="b"/>
                </a:tc>
                <a:extLst>
                  <a:ext uri="{0D108BD9-81ED-4DB2-BD59-A6C34878D82A}">
                    <a16:rowId xmlns:a16="http://schemas.microsoft.com/office/drawing/2014/main" val="545635640"/>
                  </a:ext>
                </a:extLst>
              </a:tr>
              <a:tr h="281417">
                <a:tc>
                  <a:txBody>
                    <a:bodyPr/>
                    <a:lstStyle/>
                    <a:p>
                      <a:pPr algn="l" fontAlgn="b"/>
                      <a:r>
                        <a:rPr lang="ca-ES" sz="1000" b="0" i="0" u="none" strike="noStrike" dirty="0">
                          <a:effectLst/>
                          <a:latin typeface="Arial" panose="020B0604020202020204" pitchFamily="34" charset="0"/>
                        </a:rPr>
                        <a:t>69/2019</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Baix Llobregat</a:t>
                      </a:r>
                    </a:p>
                  </a:txBody>
                  <a:tcPr marL="6350" marR="6350" marT="6350" marB="0" anchor="b"/>
                </a:tc>
                <a:tc>
                  <a:txBody>
                    <a:bodyPr/>
                    <a:lstStyle/>
                    <a:p>
                      <a:pPr algn="r" fontAlgn="b"/>
                      <a:r>
                        <a:rPr lang="ca-ES" sz="1000" b="0" i="0" u="none" strike="noStrike">
                          <a:effectLst/>
                          <a:latin typeface="Arial" panose="020B0604020202020204" pitchFamily="34" charset="0"/>
                        </a:rPr>
                        <a:t>727.717,80</a:t>
                      </a:r>
                    </a:p>
                  </a:txBody>
                  <a:tcPr marL="6350" marR="6350" marT="6350" marB="0" anchor="b"/>
                </a:tc>
                <a:tc>
                  <a:txBody>
                    <a:bodyPr/>
                    <a:lstStyle/>
                    <a:p>
                      <a:pPr algn="r" fontAlgn="b"/>
                      <a:r>
                        <a:rPr lang="ca-ES" sz="1000" b="0" i="0" u="none" strike="noStrike">
                          <a:effectLst/>
                          <a:latin typeface="Arial" panose="020B0604020202020204" pitchFamily="34" charset="0"/>
                        </a:rPr>
                        <a:t>248.401,80</a:t>
                      </a:r>
                    </a:p>
                  </a:txBody>
                  <a:tcPr marL="6350" marR="6350" marT="6350" marB="0" anchor="b"/>
                </a:tc>
                <a:tc>
                  <a:txBody>
                    <a:bodyPr/>
                    <a:lstStyle/>
                    <a:p>
                      <a:pPr algn="l" fontAlgn="b"/>
                      <a:r>
                        <a:rPr lang="ca-ES" sz="1000" b="0" i="0" u="none" strike="noStrike" dirty="0">
                          <a:effectLst/>
                          <a:latin typeface="Arial" panose="020B0604020202020204" pitchFamily="34" charset="0"/>
                        </a:rPr>
                        <a:t>ENDERMAR, S.L.||CATALUNYA SCHOOL SERVICE, S.L.</a:t>
                      </a:r>
                    </a:p>
                  </a:txBody>
                  <a:tcPr marL="6350" marR="6350" marT="6350" marB="0" anchor="b"/>
                </a:tc>
                <a:extLst>
                  <a:ext uri="{0D108BD9-81ED-4DB2-BD59-A6C34878D82A}">
                    <a16:rowId xmlns:a16="http://schemas.microsoft.com/office/drawing/2014/main" val="726724764"/>
                  </a:ext>
                </a:extLst>
              </a:tr>
              <a:tr h="395433">
                <a:tc>
                  <a:txBody>
                    <a:bodyPr/>
                    <a:lstStyle/>
                    <a:p>
                      <a:pPr algn="l" fontAlgn="b"/>
                      <a:r>
                        <a:rPr lang="ca-ES" sz="1000" b="0" i="0" u="none" strike="noStrike">
                          <a:effectLst/>
                          <a:latin typeface="Arial" panose="020B0604020202020204" pitchFamily="34" charset="0"/>
                        </a:rPr>
                        <a:t>90/2020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Baix Llobregat</a:t>
                      </a:r>
                    </a:p>
                  </a:txBody>
                  <a:tcPr marL="6350" marR="6350" marT="6350" marB="0" anchor="b"/>
                </a:tc>
                <a:tc>
                  <a:txBody>
                    <a:bodyPr/>
                    <a:lstStyle/>
                    <a:p>
                      <a:pPr algn="r" fontAlgn="b"/>
                      <a:r>
                        <a:rPr lang="ca-ES" sz="1000" b="0" i="0" u="none" strike="noStrike">
                          <a:effectLst/>
                          <a:latin typeface="Arial" panose="020B0604020202020204" pitchFamily="34" charset="0"/>
                        </a:rPr>
                        <a:t>70.593,60</a:t>
                      </a:r>
                    </a:p>
                  </a:txBody>
                  <a:tcPr marL="6350" marR="6350" marT="6350" marB="0" anchor="b"/>
                </a:tc>
                <a:tc>
                  <a:txBody>
                    <a:bodyPr/>
                    <a:lstStyle/>
                    <a:p>
                      <a:pPr algn="r" fontAlgn="b"/>
                      <a:r>
                        <a:rPr lang="ca-ES" sz="1000" b="0" i="0" u="none" strike="noStrike" dirty="0">
                          <a:effectLst/>
                          <a:latin typeface="Arial" panose="020B0604020202020204" pitchFamily="34" charset="0"/>
                        </a:rPr>
                        <a:t>69.861,12</a:t>
                      </a:r>
                    </a:p>
                  </a:txBody>
                  <a:tcPr marL="6350" marR="6350" marT="6350" marB="0" anchor="b"/>
                </a:tc>
                <a:tc>
                  <a:txBody>
                    <a:bodyPr/>
                    <a:lstStyle/>
                    <a:p>
                      <a:pPr algn="l" fontAlgn="b"/>
                      <a:r>
                        <a:rPr lang="ca-ES" sz="1000" b="0" i="0" u="none" strike="noStrike">
                          <a:effectLst/>
                          <a:latin typeface="Arial" panose="020B0604020202020204" pitchFamily="34" charset="0"/>
                        </a:rPr>
                        <a:t>Fundació Cassià Just</a:t>
                      </a:r>
                    </a:p>
                  </a:txBody>
                  <a:tcPr marL="6350" marR="6350" marT="6350" marB="0" anchor="b"/>
                </a:tc>
                <a:extLst>
                  <a:ext uri="{0D108BD9-81ED-4DB2-BD59-A6C34878D82A}">
                    <a16:rowId xmlns:a16="http://schemas.microsoft.com/office/drawing/2014/main" val="1394010804"/>
                  </a:ext>
                </a:extLst>
              </a:tr>
              <a:tr h="222628">
                <a:tc>
                  <a:txBody>
                    <a:bodyPr/>
                    <a:lstStyle/>
                    <a:p>
                      <a:pPr algn="l" fontAlgn="b"/>
                      <a:r>
                        <a:rPr lang="ca-ES" sz="1000" b="0" i="0" u="none" strike="noStrike">
                          <a:effectLst/>
                          <a:latin typeface="Arial" panose="020B0604020202020204" pitchFamily="34" charset="0"/>
                        </a:rPr>
                        <a:t>1/2018</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Garraf</a:t>
                      </a:r>
                    </a:p>
                  </a:txBody>
                  <a:tcPr marL="6350" marR="6350" marT="6350" marB="0" anchor="b"/>
                </a:tc>
                <a:tc>
                  <a:txBody>
                    <a:bodyPr/>
                    <a:lstStyle/>
                    <a:p>
                      <a:pPr algn="r" fontAlgn="b"/>
                      <a:r>
                        <a:rPr lang="ca-ES" sz="1000" b="0" i="0" u="none" strike="noStrike">
                          <a:effectLst/>
                          <a:latin typeface="Arial" panose="020B0604020202020204" pitchFamily="34" charset="0"/>
                        </a:rPr>
                        <a:t>98.700,00</a:t>
                      </a:r>
                    </a:p>
                  </a:txBody>
                  <a:tcPr marL="6350" marR="6350" marT="6350" marB="0" anchor="b"/>
                </a:tc>
                <a:tc>
                  <a:txBody>
                    <a:bodyPr/>
                    <a:lstStyle/>
                    <a:p>
                      <a:pPr algn="r" fontAlgn="b"/>
                      <a:r>
                        <a:rPr lang="ca-ES" sz="1000" b="0" i="0" u="none" strike="noStrike">
                          <a:effectLst/>
                          <a:latin typeface="Arial" panose="020B0604020202020204" pitchFamily="34" charset="0"/>
                        </a:rPr>
                        <a:t>118.965,00</a:t>
                      </a:r>
                    </a:p>
                  </a:txBody>
                  <a:tcPr marL="6350" marR="6350" marT="6350" marB="0" anchor="b"/>
                </a:tc>
                <a:tc>
                  <a:txBody>
                    <a:bodyPr/>
                    <a:lstStyle/>
                    <a:p>
                      <a:pPr algn="l" fontAlgn="b"/>
                      <a:r>
                        <a:rPr lang="ca-ES" sz="1000" b="0" i="0" u="none" strike="noStrike">
                          <a:effectLst/>
                          <a:latin typeface="Arial" panose="020B0604020202020204" pitchFamily="34" charset="0"/>
                        </a:rPr>
                        <a:t>TENO MENJADORS SL</a:t>
                      </a:r>
                    </a:p>
                  </a:txBody>
                  <a:tcPr marL="6350" marR="6350" marT="6350" marB="0" anchor="b"/>
                </a:tc>
                <a:extLst>
                  <a:ext uri="{0D108BD9-81ED-4DB2-BD59-A6C34878D82A}">
                    <a16:rowId xmlns:a16="http://schemas.microsoft.com/office/drawing/2014/main" val="3740714828"/>
                  </a:ext>
                </a:extLst>
              </a:tr>
              <a:tr h="395433">
                <a:tc>
                  <a:txBody>
                    <a:bodyPr/>
                    <a:lstStyle/>
                    <a:p>
                      <a:pPr algn="l" fontAlgn="b"/>
                      <a:r>
                        <a:rPr lang="ca-ES" sz="1000" b="0" i="0" u="none" strike="noStrike">
                          <a:effectLst/>
                          <a:latin typeface="Arial" panose="020B0604020202020204" pitchFamily="34" charset="0"/>
                        </a:rPr>
                        <a:t>1408-0033/2019</a:t>
                      </a:r>
                    </a:p>
                  </a:txBody>
                  <a:tcPr marL="6350" marR="6350" marT="6350" marB="0" anchor="b"/>
                </a:tc>
                <a:tc>
                  <a:txBody>
                    <a:bodyPr/>
                    <a:lstStyle/>
                    <a:p>
                      <a:pPr algn="l" fontAlgn="b"/>
                      <a:r>
                        <a:rPr lang="ca-ES" sz="1000" b="1" i="0" u="none" strike="noStrike">
                          <a:effectLst/>
                          <a:latin typeface="Arial" panose="020B0604020202020204" pitchFamily="34" charset="0"/>
                        </a:rPr>
                        <a:t>Consell Comarcal del Garraf</a:t>
                      </a:r>
                    </a:p>
                  </a:txBody>
                  <a:tcPr marL="6350" marR="6350" marT="6350" marB="0" anchor="b"/>
                </a:tc>
                <a:tc>
                  <a:txBody>
                    <a:bodyPr/>
                    <a:lstStyle/>
                    <a:p>
                      <a:pPr algn="r" fontAlgn="b"/>
                      <a:r>
                        <a:rPr lang="ca-ES" sz="1000" b="0" i="0" u="none" strike="noStrike">
                          <a:effectLst/>
                          <a:latin typeface="Arial" panose="020B0604020202020204" pitchFamily="34" charset="0"/>
                        </a:rPr>
                        <a:t>296.962,91</a:t>
                      </a:r>
                    </a:p>
                  </a:txBody>
                  <a:tcPr marL="6350" marR="6350" marT="6350" marB="0" anchor="b"/>
                </a:tc>
                <a:tc>
                  <a:txBody>
                    <a:bodyPr/>
                    <a:lstStyle/>
                    <a:p>
                      <a:pPr algn="r" fontAlgn="b"/>
                      <a:r>
                        <a:rPr lang="ca-ES" sz="1000" b="0" i="0" u="none" strike="noStrike">
                          <a:effectLst/>
                          <a:latin typeface="Arial" panose="020B0604020202020204" pitchFamily="34" charset="0"/>
                        </a:rPr>
                        <a:t>304.141,76</a:t>
                      </a:r>
                    </a:p>
                  </a:txBody>
                  <a:tcPr marL="6350" marR="6350" marT="6350" marB="0" anchor="b"/>
                </a:tc>
                <a:tc>
                  <a:txBody>
                    <a:bodyPr/>
                    <a:lstStyle/>
                    <a:p>
                      <a:pPr algn="l" fontAlgn="b"/>
                      <a:r>
                        <a:rPr lang="ca-ES" sz="1000" b="0" i="0" u="none" strike="noStrike">
                          <a:effectLst/>
                          <a:latin typeface="Arial" panose="020B0604020202020204" pitchFamily="34" charset="0"/>
                        </a:rPr>
                        <a:t>SERUNION, SAU||SACALMSER, SL</a:t>
                      </a:r>
                    </a:p>
                  </a:txBody>
                  <a:tcPr marL="6350" marR="6350" marT="6350" marB="0" anchor="b"/>
                </a:tc>
                <a:extLst>
                  <a:ext uri="{0D108BD9-81ED-4DB2-BD59-A6C34878D82A}">
                    <a16:rowId xmlns:a16="http://schemas.microsoft.com/office/drawing/2014/main" val="4129920502"/>
                  </a:ext>
                </a:extLst>
              </a:tr>
              <a:tr h="281417">
                <a:tc>
                  <a:txBody>
                    <a:bodyPr/>
                    <a:lstStyle/>
                    <a:p>
                      <a:pPr algn="l" fontAlgn="b"/>
                      <a:r>
                        <a:rPr lang="ca-ES" sz="1000" b="0" i="0" u="none" strike="noStrike">
                          <a:effectLst/>
                          <a:latin typeface="Arial" panose="020B0604020202020204" pitchFamily="34" charset="0"/>
                        </a:rPr>
                        <a:t>GM2019-1.1</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Gironès</a:t>
                      </a:r>
                    </a:p>
                  </a:txBody>
                  <a:tcPr marL="6350" marR="6350" marT="6350" marB="0" anchor="b"/>
                </a:tc>
                <a:tc>
                  <a:txBody>
                    <a:bodyPr/>
                    <a:lstStyle/>
                    <a:p>
                      <a:pPr algn="r" fontAlgn="b"/>
                      <a:r>
                        <a:rPr lang="ca-ES" sz="1000" b="0" i="0" u="none" strike="noStrike">
                          <a:effectLst/>
                          <a:latin typeface="Arial" panose="020B0604020202020204" pitchFamily="34" charset="0"/>
                        </a:rPr>
                        <a:t>3.121.233,56</a:t>
                      </a:r>
                    </a:p>
                  </a:txBody>
                  <a:tcPr marL="6350" marR="6350" marT="6350" marB="0" anchor="b"/>
                </a:tc>
                <a:tc>
                  <a:txBody>
                    <a:bodyPr/>
                    <a:lstStyle/>
                    <a:p>
                      <a:pPr algn="r" fontAlgn="b"/>
                      <a:r>
                        <a:rPr lang="ca-ES" sz="1000" b="0" i="0" u="none" strike="noStrike">
                          <a:effectLst/>
                          <a:latin typeface="Arial" panose="020B0604020202020204" pitchFamily="34" charset="0"/>
                        </a:rPr>
                        <a:t>2.841.332,12</a:t>
                      </a:r>
                    </a:p>
                  </a:txBody>
                  <a:tcPr marL="6350" marR="6350" marT="6350" marB="0" anchor="b"/>
                </a:tc>
                <a:tc>
                  <a:txBody>
                    <a:bodyPr/>
                    <a:lstStyle/>
                    <a:p>
                      <a:pPr algn="l" fontAlgn="b"/>
                      <a:r>
                        <a:rPr lang="ca-ES" sz="1000" b="0" i="0" u="none" strike="noStrike">
                          <a:effectLst/>
                          <a:latin typeface="Arial" panose="020B0604020202020204" pitchFamily="34" charset="0"/>
                        </a:rPr>
                        <a:t>CATERING VILANOVA, SL||EUREST CATALUNYA, S.L.</a:t>
                      </a:r>
                    </a:p>
                  </a:txBody>
                  <a:tcPr marL="6350" marR="6350" marT="6350" marB="0" anchor="b"/>
                </a:tc>
                <a:extLst>
                  <a:ext uri="{0D108BD9-81ED-4DB2-BD59-A6C34878D82A}">
                    <a16:rowId xmlns:a16="http://schemas.microsoft.com/office/drawing/2014/main" val="3925982171"/>
                  </a:ext>
                </a:extLst>
              </a:tr>
              <a:tr h="281417">
                <a:tc>
                  <a:txBody>
                    <a:bodyPr/>
                    <a:lstStyle/>
                    <a:p>
                      <a:pPr algn="l" fontAlgn="b"/>
                      <a:r>
                        <a:rPr lang="ca-ES" sz="1000" b="0" i="0" u="none" strike="noStrike">
                          <a:effectLst/>
                          <a:latin typeface="Arial" panose="020B0604020202020204" pitchFamily="34" charset="0"/>
                        </a:rPr>
                        <a:t>729/2018</a:t>
                      </a:r>
                    </a:p>
                  </a:txBody>
                  <a:tcPr marL="6350" marR="6350" marT="6350" marB="0" anchor="b"/>
                </a:tc>
                <a:tc>
                  <a:txBody>
                    <a:bodyPr/>
                    <a:lstStyle/>
                    <a:p>
                      <a:pPr algn="l" fontAlgn="b"/>
                      <a:r>
                        <a:rPr lang="ca-ES" sz="1000" b="1" i="0" u="none" strike="noStrike">
                          <a:effectLst/>
                          <a:latin typeface="Arial" panose="020B0604020202020204" pitchFamily="34" charset="0"/>
                        </a:rPr>
                        <a:t>Consell Comarcal del Maresme</a:t>
                      </a:r>
                    </a:p>
                  </a:txBody>
                  <a:tcPr marL="6350" marR="6350" marT="6350" marB="0" anchor="b"/>
                </a:tc>
                <a:tc>
                  <a:txBody>
                    <a:bodyPr/>
                    <a:lstStyle/>
                    <a:p>
                      <a:pPr algn="r" fontAlgn="b"/>
                      <a:r>
                        <a:rPr lang="ca-ES" sz="1000" b="0" i="0" u="none" strike="noStrike">
                          <a:effectLst/>
                          <a:latin typeface="Arial" panose="020B0604020202020204" pitchFamily="34" charset="0"/>
                        </a:rPr>
                        <a:t>1.220.380,00</a:t>
                      </a:r>
                    </a:p>
                  </a:txBody>
                  <a:tcPr marL="6350" marR="6350" marT="6350" marB="0" anchor="b"/>
                </a:tc>
                <a:tc>
                  <a:txBody>
                    <a:bodyPr/>
                    <a:lstStyle/>
                    <a:p>
                      <a:pPr algn="r" fontAlgn="b"/>
                      <a:r>
                        <a:rPr lang="ca-ES" sz="1000" b="0" i="0" u="none" strike="noStrike">
                          <a:effectLst/>
                          <a:latin typeface="Arial" panose="020B0604020202020204" pitchFamily="34" charset="0"/>
                        </a:rPr>
                        <a:t>1.220.380,00</a:t>
                      </a:r>
                    </a:p>
                  </a:txBody>
                  <a:tcPr marL="6350" marR="6350" marT="6350" marB="0" anchor="b"/>
                </a:tc>
                <a:tc>
                  <a:txBody>
                    <a:bodyPr/>
                    <a:lstStyle/>
                    <a:p>
                      <a:pPr algn="l" fontAlgn="b"/>
                      <a:r>
                        <a:rPr lang="ca-ES" sz="1000" b="0" i="0" u="none" strike="noStrike">
                          <a:effectLst/>
                          <a:latin typeface="Arial" panose="020B0604020202020204" pitchFamily="34" charset="0"/>
                        </a:rPr>
                        <a:t>UTE Mediterranea de Catering - Servei d'Àpats||Serhs Food Area SL||UTE Mediterranea de Catering - Servei d'Àpats</a:t>
                      </a:r>
                    </a:p>
                  </a:txBody>
                  <a:tcPr marL="6350" marR="6350" marT="6350" marB="0" anchor="b"/>
                </a:tc>
                <a:extLst>
                  <a:ext uri="{0D108BD9-81ED-4DB2-BD59-A6C34878D82A}">
                    <a16:rowId xmlns:a16="http://schemas.microsoft.com/office/drawing/2014/main" val="4262816837"/>
                  </a:ext>
                </a:extLst>
              </a:tr>
              <a:tr h="379765">
                <a:tc>
                  <a:txBody>
                    <a:bodyPr/>
                    <a:lstStyle/>
                    <a:p>
                      <a:pPr algn="l" fontAlgn="b"/>
                      <a:r>
                        <a:rPr lang="ca-ES" sz="1000" b="0" i="0" u="none" strike="noStrike">
                          <a:effectLst/>
                          <a:latin typeface="Arial" panose="020B0604020202020204" pitchFamily="34" charset="0"/>
                        </a:rPr>
                        <a:t>152/2020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Moianès</a:t>
                      </a:r>
                    </a:p>
                  </a:txBody>
                  <a:tcPr marL="6350" marR="6350" marT="6350" marB="0" anchor="b"/>
                </a:tc>
                <a:tc>
                  <a:txBody>
                    <a:bodyPr/>
                    <a:lstStyle/>
                    <a:p>
                      <a:pPr algn="r" fontAlgn="b"/>
                      <a:r>
                        <a:rPr lang="ca-ES" sz="1000" b="0" i="0" u="none" strike="noStrike">
                          <a:effectLst/>
                          <a:latin typeface="Arial" panose="020B0604020202020204" pitchFamily="34" charset="0"/>
                        </a:rPr>
                        <a:t>630.084,60</a:t>
                      </a:r>
                    </a:p>
                  </a:txBody>
                  <a:tcPr marL="6350" marR="6350" marT="6350" marB="0" anchor="b"/>
                </a:tc>
                <a:tc>
                  <a:txBody>
                    <a:bodyPr/>
                    <a:lstStyle/>
                    <a:p>
                      <a:pPr algn="r" fontAlgn="b"/>
                      <a:r>
                        <a:rPr lang="ca-ES" sz="1000" b="0" i="0" u="none" strike="noStrike">
                          <a:effectLst/>
                          <a:latin typeface="Arial" panose="020B0604020202020204" pitchFamily="34" charset="0"/>
                        </a:rPr>
                        <a:t>630.084,60</a:t>
                      </a:r>
                    </a:p>
                  </a:txBody>
                  <a:tcPr marL="6350" marR="6350" marT="6350" marB="0" anchor="b"/>
                </a:tc>
                <a:tc>
                  <a:txBody>
                    <a:bodyPr/>
                    <a:lstStyle/>
                    <a:p>
                      <a:pPr algn="l" fontAlgn="b"/>
                      <a:r>
                        <a:rPr lang="ca-ES" sz="1000" b="0" i="0" u="none" strike="noStrike">
                          <a:effectLst/>
                          <a:latin typeface="Arial" panose="020B0604020202020204" pitchFamily="34" charset="0"/>
                        </a:rPr>
                        <a:t>7 i TRIA, SA</a:t>
                      </a:r>
                    </a:p>
                  </a:txBody>
                  <a:tcPr marL="6350" marR="6350" marT="6350" marB="0" anchor="b"/>
                </a:tc>
                <a:extLst>
                  <a:ext uri="{0D108BD9-81ED-4DB2-BD59-A6C34878D82A}">
                    <a16:rowId xmlns:a16="http://schemas.microsoft.com/office/drawing/2014/main" val="384377193"/>
                  </a:ext>
                </a:extLst>
              </a:tr>
              <a:tr h="281417">
                <a:tc>
                  <a:txBody>
                    <a:bodyPr/>
                    <a:lstStyle/>
                    <a:p>
                      <a:pPr algn="l" fontAlgn="b"/>
                      <a:r>
                        <a:rPr lang="ca-ES" sz="1000" b="0" i="0" u="none" strike="noStrike">
                          <a:effectLst/>
                          <a:latin typeface="Arial" panose="020B0604020202020204" pitchFamily="34" charset="0"/>
                        </a:rPr>
                        <a:t>X2020000823</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Pallars Sobirà</a:t>
                      </a:r>
                    </a:p>
                  </a:txBody>
                  <a:tcPr marL="6350" marR="6350" marT="6350" marB="0" anchor="b"/>
                </a:tc>
                <a:tc>
                  <a:txBody>
                    <a:bodyPr/>
                    <a:lstStyle/>
                    <a:p>
                      <a:pPr algn="r" fontAlgn="b"/>
                      <a:r>
                        <a:rPr lang="ca-ES" sz="1000" b="0" i="0" u="none" strike="noStrike">
                          <a:effectLst/>
                          <a:latin typeface="Arial" panose="020B0604020202020204" pitchFamily="34" charset="0"/>
                        </a:rPr>
                        <a:t>1.041.495,84</a:t>
                      </a:r>
                    </a:p>
                  </a:txBody>
                  <a:tcPr marL="6350" marR="6350" marT="6350" marB="0" anchor="b"/>
                </a:tc>
                <a:tc>
                  <a:txBody>
                    <a:bodyPr/>
                    <a:lstStyle/>
                    <a:p>
                      <a:pPr algn="r" fontAlgn="b"/>
                      <a:r>
                        <a:rPr lang="ca-ES" sz="1000" b="0" i="0" u="none" strike="noStrike">
                          <a:effectLst/>
                          <a:latin typeface="Arial" panose="020B0604020202020204" pitchFamily="34" charset="0"/>
                        </a:rPr>
                        <a:t>4,97</a:t>
                      </a:r>
                    </a:p>
                  </a:txBody>
                  <a:tcPr marL="6350" marR="6350" marT="6350" marB="0" anchor="b"/>
                </a:tc>
                <a:tc>
                  <a:txBody>
                    <a:bodyPr/>
                    <a:lstStyle/>
                    <a:p>
                      <a:pPr algn="l" fontAlgn="b"/>
                      <a:r>
                        <a:rPr lang="ca-ES" sz="1000" b="0" i="0" u="none" strike="noStrike">
                          <a:effectLst/>
                          <a:latin typeface="Arial" panose="020B0604020202020204" pitchFamily="34" charset="0"/>
                        </a:rPr>
                        <a:t>ALESSA CATERING SERVICES SAU</a:t>
                      </a:r>
                    </a:p>
                  </a:txBody>
                  <a:tcPr marL="6350" marR="6350" marT="6350" marB="0" anchor="b"/>
                </a:tc>
                <a:extLst>
                  <a:ext uri="{0D108BD9-81ED-4DB2-BD59-A6C34878D82A}">
                    <a16:rowId xmlns:a16="http://schemas.microsoft.com/office/drawing/2014/main" val="399681389"/>
                  </a:ext>
                </a:extLst>
              </a:tr>
              <a:tr h="281417">
                <a:tc>
                  <a:txBody>
                    <a:bodyPr/>
                    <a:lstStyle/>
                    <a:p>
                      <a:pPr algn="l" fontAlgn="b"/>
                      <a:r>
                        <a:rPr lang="ca-ES" sz="1000" b="0" i="0" u="none" strike="noStrike">
                          <a:effectLst/>
                          <a:latin typeface="Arial" panose="020B0604020202020204" pitchFamily="34" charset="0"/>
                        </a:rPr>
                        <a:t>X2018003352</a:t>
                      </a:r>
                    </a:p>
                  </a:txBody>
                  <a:tcPr marL="6350" marR="6350" marT="6350" marB="0" anchor="b"/>
                </a:tc>
                <a:tc>
                  <a:txBody>
                    <a:bodyPr/>
                    <a:lstStyle/>
                    <a:p>
                      <a:pPr algn="l" fontAlgn="b"/>
                      <a:r>
                        <a:rPr lang="ca-ES" sz="1000" b="1" i="0" u="none" strike="noStrike">
                          <a:effectLst/>
                          <a:latin typeface="Arial" panose="020B0604020202020204" pitchFamily="34" charset="0"/>
                        </a:rPr>
                        <a:t>Consell Comarcal del Pla de l'Estany</a:t>
                      </a:r>
                    </a:p>
                  </a:txBody>
                  <a:tcPr marL="6350" marR="6350" marT="6350" marB="0" anchor="b"/>
                </a:tc>
                <a:tc>
                  <a:txBody>
                    <a:bodyPr/>
                    <a:lstStyle/>
                    <a:p>
                      <a:pPr algn="r" fontAlgn="b"/>
                      <a:r>
                        <a:rPr lang="ca-ES" sz="1000" b="0" i="0" u="none" strike="noStrike">
                          <a:effectLst/>
                          <a:latin typeface="Arial" panose="020B0604020202020204" pitchFamily="34" charset="0"/>
                        </a:rPr>
                        <a:t>409.367,80</a:t>
                      </a:r>
                    </a:p>
                  </a:txBody>
                  <a:tcPr marL="6350" marR="6350" marT="6350" marB="0" anchor="b"/>
                </a:tc>
                <a:tc>
                  <a:txBody>
                    <a:bodyPr/>
                    <a:lstStyle/>
                    <a:p>
                      <a:pPr algn="r" fontAlgn="b"/>
                      <a:r>
                        <a:rPr lang="ca-ES" sz="1000" b="0" i="0" u="none" strike="noStrike">
                          <a:effectLst/>
                          <a:latin typeface="Arial" panose="020B0604020202020204" pitchFamily="34" charset="0"/>
                        </a:rPr>
                        <a:t>393.102,00</a:t>
                      </a:r>
                    </a:p>
                  </a:txBody>
                  <a:tcPr marL="6350" marR="6350" marT="6350" marB="0" anchor="b"/>
                </a:tc>
                <a:tc>
                  <a:txBody>
                    <a:bodyPr/>
                    <a:lstStyle/>
                    <a:p>
                      <a:pPr algn="l" fontAlgn="b"/>
                      <a:r>
                        <a:rPr lang="ca-ES" sz="1000" b="0" i="0" u="none" strike="noStrike">
                          <a:effectLst/>
                          <a:latin typeface="Arial" panose="020B0604020202020204" pitchFamily="34" charset="0"/>
                        </a:rPr>
                        <a:t>BO i SA, Serveis d'Àpats</a:t>
                      </a:r>
                    </a:p>
                  </a:txBody>
                  <a:tcPr marL="6350" marR="6350" marT="6350" marB="0" anchor="b"/>
                </a:tc>
                <a:extLst>
                  <a:ext uri="{0D108BD9-81ED-4DB2-BD59-A6C34878D82A}">
                    <a16:rowId xmlns:a16="http://schemas.microsoft.com/office/drawing/2014/main" val="2805801809"/>
                  </a:ext>
                </a:extLst>
              </a:tr>
              <a:tr h="281417">
                <a:tc>
                  <a:txBody>
                    <a:bodyPr/>
                    <a:lstStyle/>
                    <a:p>
                      <a:pPr algn="l" fontAlgn="b"/>
                      <a:r>
                        <a:rPr lang="ca-ES" sz="1000" b="0" i="0" u="none" strike="noStrike">
                          <a:effectLst/>
                          <a:latin typeface="Arial" panose="020B0604020202020204" pitchFamily="34" charset="0"/>
                        </a:rPr>
                        <a:t>1403-0038/2019</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Pla d'Urgell</a:t>
                      </a:r>
                    </a:p>
                  </a:txBody>
                  <a:tcPr marL="6350" marR="6350" marT="6350" marB="0" anchor="b"/>
                </a:tc>
                <a:tc>
                  <a:txBody>
                    <a:bodyPr/>
                    <a:lstStyle/>
                    <a:p>
                      <a:pPr algn="r" fontAlgn="b"/>
                      <a:r>
                        <a:rPr lang="ca-ES" sz="1000" b="0" i="0" u="none" strike="noStrike">
                          <a:effectLst/>
                          <a:latin typeface="Arial" panose="020B0604020202020204" pitchFamily="34" charset="0"/>
                        </a:rPr>
                        <a:t>44.849,53</a:t>
                      </a:r>
                    </a:p>
                  </a:txBody>
                  <a:tcPr marL="6350" marR="6350" marT="6350" marB="0" anchor="b"/>
                </a:tc>
                <a:tc>
                  <a:txBody>
                    <a:bodyPr/>
                    <a:lstStyle/>
                    <a:p>
                      <a:pPr algn="r" fontAlgn="b"/>
                      <a:r>
                        <a:rPr lang="ca-ES" sz="1000" b="0" i="0" u="none" strike="noStrike">
                          <a:effectLst/>
                          <a:latin typeface="Arial" panose="020B0604020202020204" pitchFamily="34" charset="0"/>
                        </a:rPr>
                        <a:t>44.849,53</a:t>
                      </a:r>
                    </a:p>
                  </a:txBody>
                  <a:tcPr marL="6350" marR="6350" marT="6350" marB="0" anchor="b"/>
                </a:tc>
                <a:tc>
                  <a:txBody>
                    <a:bodyPr/>
                    <a:lstStyle/>
                    <a:p>
                      <a:pPr algn="l" fontAlgn="b"/>
                      <a:r>
                        <a:rPr lang="ca-ES" sz="1000" b="0" i="0" u="none" strike="noStrike">
                          <a:effectLst/>
                          <a:latin typeface="Arial" panose="020B0604020202020204" pitchFamily="34" charset="0"/>
                        </a:rPr>
                        <a:t>ALESSA CATERING SERVICES SA</a:t>
                      </a:r>
                    </a:p>
                  </a:txBody>
                  <a:tcPr marL="6350" marR="6350" marT="6350" marB="0" anchor="b"/>
                </a:tc>
                <a:extLst>
                  <a:ext uri="{0D108BD9-81ED-4DB2-BD59-A6C34878D82A}">
                    <a16:rowId xmlns:a16="http://schemas.microsoft.com/office/drawing/2014/main" val="16480269"/>
                  </a:ext>
                </a:extLst>
              </a:tr>
              <a:tr h="281417">
                <a:tc>
                  <a:txBody>
                    <a:bodyPr/>
                    <a:lstStyle/>
                    <a:p>
                      <a:pPr algn="l" fontAlgn="b"/>
                      <a:r>
                        <a:rPr lang="ca-ES" sz="1000" b="0" i="0" u="none" strike="noStrike">
                          <a:effectLst/>
                          <a:latin typeface="Arial" panose="020B0604020202020204" pitchFamily="34" charset="0"/>
                        </a:rPr>
                        <a:t>21/2020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Ripollès</a:t>
                      </a:r>
                    </a:p>
                  </a:txBody>
                  <a:tcPr marL="6350" marR="6350" marT="6350" marB="0" anchor="b"/>
                </a:tc>
                <a:tc>
                  <a:txBody>
                    <a:bodyPr/>
                    <a:lstStyle/>
                    <a:p>
                      <a:pPr algn="r" fontAlgn="b"/>
                      <a:r>
                        <a:rPr lang="ca-ES" sz="1000" b="0" i="0" u="none" strike="noStrike">
                          <a:effectLst/>
                          <a:latin typeface="Arial" panose="020B0604020202020204" pitchFamily="34" charset="0"/>
                        </a:rPr>
                        <a:t>218.660,92</a:t>
                      </a:r>
                    </a:p>
                  </a:txBody>
                  <a:tcPr marL="6350" marR="6350" marT="6350" marB="0" anchor="b"/>
                </a:tc>
                <a:tc>
                  <a:txBody>
                    <a:bodyPr/>
                    <a:lstStyle/>
                    <a:p>
                      <a:pPr algn="r" fontAlgn="b"/>
                      <a:r>
                        <a:rPr lang="ca-ES" sz="1000" b="0" i="0" u="none" strike="noStrike">
                          <a:effectLst/>
                          <a:latin typeface="Arial" panose="020B0604020202020204" pitchFamily="34" charset="0"/>
                        </a:rPr>
                        <a:t>214.461,28</a:t>
                      </a:r>
                    </a:p>
                  </a:txBody>
                  <a:tcPr marL="6350" marR="6350" marT="6350" marB="0" anchor="b"/>
                </a:tc>
                <a:tc>
                  <a:txBody>
                    <a:bodyPr/>
                    <a:lstStyle/>
                    <a:p>
                      <a:pPr algn="l" fontAlgn="b"/>
                      <a:r>
                        <a:rPr lang="ca-ES" sz="1000" b="0" i="0" u="none" strike="noStrike">
                          <a:effectLst/>
                          <a:latin typeface="Arial" panose="020B0604020202020204" pitchFamily="34" charset="0"/>
                        </a:rPr>
                        <a:t>SERUNION SAU||MARC NAVARRO MOYA</a:t>
                      </a:r>
                    </a:p>
                  </a:txBody>
                  <a:tcPr marL="6350" marR="6350" marT="6350" marB="0" anchor="b"/>
                </a:tc>
                <a:extLst>
                  <a:ext uri="{0D108BD9-81ED-4DB2-BD59-A6C34878D82A}">
                    <a16:rowId xmlns:a16="http://schemas.microsoft.com/office/drawing/2014/main" val="1204673423"/>
                  </a:ext>
                </a:extLst>
              </a:tr>
              <a:tr h="281417">
                <a:tc>
                  <a:txBody>
                    <a:bodyPr/>
                    <a:lstStyle/>
                    <a:p>
                      <a:pPr algn="l" fontAlgn="b"/>
                      <a:r>
                        <a:rPr lang="ca-ES" sz="1000" b="0" i="0" u="none" strike="noStrike">
                          <a:effectLst/>
                          <a:latin typeface="Arial" panose="020B0604020202020204" pitchFamily="34" charset="0"/>
                        </a:rPr>
                        <a:t>663/2020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Ripollès</a:t>
                      </a:r>
                    </a:p>
                  </a:txBody>
                  <a:tcPr marL="6350" marR="6350" marT="6350" marB="0" anchor="b"/>
                </a:tc>
                <a:tc>
                  <a:txBody>
                    <a:bodyPr/>
                    <a:lstStyle/>
                    <a:p>
                      <a:pPr algn="r" fontAlgn="b"/>
                      <a:r>
                        <a:rPr lang="ca-ES" sz="1000" b="0" i="0" u="none" strike="noStrike">
                          <a:effectLst/>
                          <a:latin typeface="Arial" panose="020B0604020202020204" pitchFamily="34" charset="0"/>
                        </a:rPr>
                        <a:t>645.084,83</a:t>
                      </a:r>
                    </a:p>
                  </a:txBody>
                  <a:tcPr marL="6350" marR="6350" marT="6350" marB="0" anchor="b"/>
                </a:tc>
                <a:tc>
                  <a:txBody>
                    <a:bodyPr/>
                    <a:lstStyle/>
                    <a:p>
                      <a:pPr algn="r" fontAlgn="b"/>
                      <a:r>
                        <a:rPr lang="ca-ES" sz="1000" b="0" i="0" u="none" strike="noStrike">
                          <a:effectLst/>
                          <a:latin typeface="Arial" panose="020B0604020202020204" pitchFamily="34" charset="0"/>
                        </a:rPr>
                        <a:t>634.304,00</a:t>
                      </a:r>
                    </a:p>
                  </a:txBody>
                  <a:tcPr marL="6350" marR="6350" marT="6350" marB="0" anchor="b"/>
                </a:tc>
                <a:tc>
                  <a:txBody>
                    <a:bodyPr/>
                    <a:lstStyle/>
                    <a:p>
                      <a:pPr algn="l" fontAlgn="b"/>
                      <a:r>
                        <a:rPr lang="ca-ES" sz="1000" b="0" i="0" u="none" strike="noStrike">
                          <a:effectLst/>
                          <a:latin typeface="Arial" panose="020B0604020202020204" pitchFamily="34" charset="0"/>
                        </a:rPr>
                        <a:t>SERUNION SAU||EUREST CATALUNYA SLU||SERUNION SAU||EUREST CATALUNYA SLU||EUREST CATALUNYA SLU</a:t>
                      </a:r>
                    </a:p>
                  </a:txBody>
                  <a:tcPr marL="6350" marR="6350" marT="6350" marB="0" anchor="b"/>
                </a:tc>
                <a:extLst>
                  <a:ext uri="{0D108BD9-81ED-4DB2-BD59-A6C34878D82A}">
                    <a16:rowId xmlns:a16="http://schemas.microsoft.com/office/drawing/2014/main" val="2308869644"/>
                  </a:ext>
                </a:extLst>
              </a:tr>
              <a:tr h="281417">
                <a:tc>
                  <a:txBody>
                    <a:bodyPr/>
                    <a:lstStyle/>
                    <a:p>
                      <a:pPr algn="l" fontAlgn="b"/>
                      <a:r>
                        <a:rPr lang="ca-ES" sz="1000" b="0" i="0" u="none" strike="noStrike" dirty="0">
                          <a:effectLst/>
                          <a:latin typeface="Arial" panose="020B0604020202020204" pitchFamily="34" charset="0"/>
                        </a:rPr>
                        <a:t>31/2020</a:t>
                      </a:r>
                    </a:p>
                  </a:txBody>
                  <a:tcPr marL="6350" marR="6350" marT="6350" marB="0" anchor="b"/>
                </a:tc>
                <a:tc>
                  <a:txBody>
                    <a:bodyPr/>
                    <a:lstStyle/>
                    <a:p>
                      <a:pPr algn="l" fontAlgn="b"/>
                      <a:r>
                        <a:rPr lang="ca-ES" sz="1000" b="1" i="0" u="none" strike="noStrike" dirty="0">
                          <a:effectLst/>
                          <a:latin typeface="Arial" panose="020B0604020202020204" pitchFamily="34" charset="0"/>
                        </a:rPr>
                        <a:t>Consell Comarcal del Segrià</a:t>
                      </a:r>
                    </a:p>
                  </a:txBody>
                  <a:tcPr marL="6350" marR="6350" marT="6350" marB="0" anchor="b"/>
                </a:tc>
                <a:tc>
                  <a:txBody>
                    <a:bodyPr/>
                    <a:lstStyle/>
                    <a:p>
                      <a:pPr algn="r" fontAlgn="b"/>
                      <a:r>
                        <a:rPr lang="ca-ES" sz="1000" b="0" i="0" u="none" strike="noStrike">
                          <a:effectLst/>
                          <a:latin typeface="Arial" panose="020B0604020202020204" pitchFamily="34" charset="0"/>
                        </a:rPr>
                        <a:t>2.167.197,72</a:t>
                      </a:r>
                    </a:p>
                  </a:txBody>
                  <a:tcPr marL="6350" marR="6350" marT="6350" marB="0" anchor="b"/>
                </a:tc>
                <a:tc>
                  <a:txBody>
                    <a:bodyPr/>
                    <a:lstStyle/>
                    <a:p>
                      <a:pPr algn="r" fontAlgn="b"/>
                      <a:r>
                        <a:rPr lang="ca-ES" sz="1000" b="0" i="0" u="none" strike="noStrike" dirty="0">
                          <a:effectLst/>
                          <a:latin typeface="Arial" panose="020B0604020202020204" pitchFamily="34" charset="0"/>
                        </a:rPr>
                        <a:t>4.471.988,74</a:t>
                      </a:r>
                    </a:p>
                  </a:txBody>
                  <a:tcPr marL="6350" marR="6350" marT="6350" marB="0" anchor="b"/>
                </a:tc>
                <a:tc>
                  <a:txBody>
                    <a:bodyPr/>
                    <a:lstStyle/>
                    <a:p>
                      <a:pPr algn="l" fontAlgn="b"/>
                      <a:r>
                        <a:rPr lang="nb-NO" sz="1000" b="0" i="0" u="none" strike="noStrike" dirty="0">
                          <a:effectLst/>
                          <a:latin typeface="Arial" panose="020B0604020202020204" pitchFamily="34" charset="0"/>
                        </a:rPr>
                        <a:t>COMERTEL SA  - LOT 1||ARAMARK SLU - LOT 2</a:t>
                      </a:r>
                    </a:p>
                  </a:txBody>
                  <a:tcPr marL="6350" marR="6350" marT="6350" marB="0" anchor="b"/>
                </a:tc>
                <a:extLst>
                  <a:ext uri="{0D108BD9-81ED-4DB2-BD59-A6C34878D82A}">
                    <a16:rowId xmlns:a16="http://schemas.microsoft.com/office/drawing/2014/main" val="1269802648"/>
                  </a:ext>
                </a:extLst>
              </a:tr>
            </a:tbl>
          </a:graphicData>
        </a:graphic>
      </p:graphicFrame>
    </p:spTree>
    <p:extLst>
      <p:ext uri="{BB962C8B-B14F-4D97-AF65-F5344CB8AC3E}">
        <p14:creationId xmlns:p14="http://schemas.microsoft.com/office/powerpoint/2010/main" val="3145882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a:extLst>
              <a:ext uri="{FF2B5EF4-FFF2-40B4-BE49-F238E27FC236}">
                <a16:creationId xmlns:a16="http://schemas.microsoft.com/office/drawing/2014/main" id="{7CF1765B-DD2D-4581-B425-48E315934EA9}"/>
              </a:ext>
            </a:extLst>
          </p:cNvPr>
          <p:cNvSpPr>
            <a:spLocks noGrp="1"/>
          </p:cNvSpPr>
          <p:nvPr>
            <p:ph type="title"/>
          </p:nvPr>
        </p:nvSpPr>
        <p:spPr/>
        <p:txBody>
          <a:bodyPr/>
          <a:lstStyle/>
          <a:p>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 els contractes</a:t>
            </a:r>
            <a:endParaRPr lang="ca-ES" dirty="0"/>
          </a:p>
        </p:txBody>
      </p:sp>
      <p:sp>
        <p:nvSpPr>
          <p:cNvPr id="4" name="Contenidor de contingut 3">
            <a:extLst>
              <a:ext uri="{FF2B5EF4-FFF2-40B4-BE49-F238E27FC236}">
                <a16:creationId xmlns:a16="http://schemas.microsoft.com/office/drawing/2014/main" id="{564AB7EE-5D63-4BEB-9916-F3CD117162DC}"/>
              </a:ext>
            </a:extLst>
          </p:cNvPr>
          <p:cNvSpPr txBox="1">
            <a:spLocks/>
          </p:cNvSpPr>
          <p:nvPr/>
        </p:nvSpPr>
        <p:spPr>
          <a:xfrm>
            <a:off x="1006903" y="1872957"/>
            <a:ext cx="10678278" cy="1742114"/>
          </a:xfrm>
          <a:prstGeom prst="rect">
            <a:avLst/>
          </a:prstGeom>
        </p:spPr>
        <p:txBody>
          <a:bodyPr lIns="28800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None/>
            </a:pPr>
            <a:r>
              <a:rPr lang="ca-ES" sz="1900" dirty="0">
                <a:solidFill>
                  <a:schemeClr val="tx1"/>
                </a:solidFill>
              </a:rPr>
              <a:t>L’</a:t>
            </a:r>
            <a:r>
              <a:rPr lang="ca-ES" sz="1900" b="1" dirty="0">
                <a:solidFill>
                  <a:schemeClr val="tx1"/>
                </a:solidFill>
              </a:rPr>
              <a:t>Acord de Govern</a:t>
            </a:r>
            <a:r>
              <a:rPr lang="ca-ES" sz="1900" dirty="0">
                <a:solidFill>
                  <a:schemeClr val="tx1"/>
                </a:solidFill>
              </a:rPr>
              <a:t> d’aprovació del Pla de contractació pública alimentària de Catalunya del 2015 estableix que les licitacions públiques han d’incloure a les seves clàusules l’obligació de les empreses de restauració col·lectiva </a:t>
            </a:r>
            <a:r>
              <a:rPr lang="ca-ES" sz="1900" dirty="0" err="1">
                <a:solidFill>
                  <a:schemeClr val="tx1"/>
                </a:solidFill>
              </a:rPr>
              <a:t>licitants</a:t>
            </a:r>
            <a:r>
              <a:rPr lang="ca-ES" sz="1900" dirty="0">
                <a:solidFill>
                  <a:schemeClr val="tx1"/>
                </a:solidFill>
              </a:rPr>
              <a:t> d’oferir productes de venda de proximitat als menjadors escolars. </a:t>
            </a:r>
          </a:p>
          <a:p>
            <a:pPr marL="0" indent="0">
              <a:lnSpc>
                <a:spcPct val="120000"/>
              </a:lnSpc>
              <a:buNone/>
            </a:pPr>
            <a:r>
              <a:rPr lang="ca-ES" sz="1900" dirty="0">
                <a:solidFill>
                  <a:schemeClr val="tx1"/>
                </a:solidFill>
              </a:rPr>
              <a:t>No s’estableixi un % mínim de producte de proximitat, ja que la deixen a criteri de l’òrgan licitador</a:t>
            </a:r>
            <a:endParaRPr lang="ca-ES" sz="1900" dirty="0">
              <a:solidFill>
                <a:schemeClr val="tx1"/>
              </a:solidFill>
              <a:latin typeface="Calibri" panose="020F0502020204030204" pitchFamily="34" charset="0"/>
            </a:endParaRPr>
          </a:p>
          <a:p>
            <a:pPr marL="0" indent="0">
              <a:buNone/>
            </a:pPr>
            <a:endParaRPr lang="ca-ES" dirty="0"/>
          </a:p>
        </p:txBody>
      </p:sp>
      <p:grpSp>
        <p:nvGrpSpPr>
          <p:cNvPr id="2" name="Agrupa 1">
            <a:extLst>
              <a:ext uri="{FF2B5EF4-FFF2-40B4-BE49-F238E27FC236}">
                <a16:creationId xmlns:a16="http://schemas.microsoft.com/office/drawing/2014/main" id="{356869E5-3220-4695-A399-3FF76A5CF18C}"/>
              </a:ext>
            </a:extLst>
          </p:cNvPr>
          <p:cNvGrpSpPr/>
          <p:nvPr/>
        </p:nvGrpSpPr>
        <p:grpSpPr>
          <a:xfrm>
            <a:off x="925033" y="3771932"/>
            <a:ext cx="5380074" cy="2326905"/>
            <a:chOff x="3014082" y="3769241"/>
            <a:chExt cx="6397752" cy="2537932"/>
          </a:xfrm>
        </p:grpSpPr>
        <p:pic>
          <p:nvPicPr>
            <p:cNvPr id="10" name="Imatge 9">
              <a:extLst>
                <a:ext uri="{FF2B5EF4-FFF2-40B4-BE49-F238E27FC236}">
                  <a16:creationId xmlns:a16="http://schemas.microsoft.com/office/drawing/2014/main" id="{078C5BC4-E510-4723-A6C8-DDE93DDA7DE1}"/>
                </a:ext>
              </a:extLst>
            </p:cNvPr>
            <p:cNvPicPr>
              <a:picLocks noChangeAspect="1"/>
            </p:cNvPicPr>
            <p:nvPr/>
          </p:nvPicPr>
          <p:blipFill>
            <a:blip r:embed="rId2"/>
            <a:stretch>
              <a:fillRect/>
            </a:stretch>
          </p:blipFill>
          <p:spPr>
            <a:xfrm>
              <a:off x="3014082" y="3769241"/>
              <a:ext cx="6397752" cy="2057400"/>
            </a:xfrm>
            <a:prstGeom prst="rect">
              <a:avLst/>
            </a:prstGeom>
          </p:spPr>
        </p:pic>
        <p:sp>
          <p:nvSpPr>
            <p:cNvPr id="12" name="QuadreDeText 11">
              <a:extLst>
                <a:ext uri="{FF2B5EF4-FFF2-40B4-BE49-F238E27FC236}">
                  <a16:creationId xmlns:a16="http://schemas.microsoft.com/office/drawing/2014/main" id="{EBFD37D4-294F-4031-9E04-E4E2D125A4F7}"/>
                </a:ext>
              </a:extLst>
            </p:cNvPr>
            <p:cNvSpPr txBox="1"/>
            <p:nvPr/>
          </p:nvSpPr>
          <p:spPr>
            <a:xfrm>
              <a:off x="3014082" y="5917899"/>
              <a:ext cx="6097772" cy="389274"/>
            </a:xfrm>
            <a:prstGeom prst="rect">
              <a:avLst/>
            </a:prstGeom>
            <a:noFill/>
          </p:spPr>
          <p:txBody>
            <a:bodyPr wrap="square">
              <a:spAutoFit/>
            </a:bodyPr>
            <a:lstStyle/>
            <a:p>
              <a:pPr marL="295910" marR="161290" indent="-1270">
                <a:lnSpc>
                  <a:spcPct val="127000"/>
                </a:lnSpc>
                <a:spcAft>
                  <a:spcPts val="0"/>
                </a:spcAft>
              </a:pPr>
              <a:r>
                <a:rPr lang="ca-ES" sz="700" dirty="0">
                  <a:solidFill>
                    <a:srgbClr val="21211C"/>
                  </a:solidFill>
                  <a:latin typeface="Arial" panose="020B0604020202020204" pitchFamily="34" charset="0"/>
                  <a:ea typeface="Arial" panose="020B0604020202020204" pitchFamily="34" charset="0"/>
                </a:rPr>
                <a:t>10</a:t>
              </a:r>
              <a:r>
                <a:rPr lang="ca-ES" sz="800" dirty="0">
                  <a:solidFill>
                    <a:srgbClr val="21211C"/>
                  </a:solidFill>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Mitjançant</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l'oferta d'aquests</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productes es valora</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la qualitat</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de les proposicions</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contractuals,</a:t>
              </a:r>
              <a:r>
                <a:rPr lang="ca-ES" sz="800" spc="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atès que aquells tenen unes propietats</a:t>
              </a:r>
              <a:r>
                <a:rPr lang="ca-ES" sz="800" spc="-19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organolèptiques especifiques</a:t>
              </a:r>
              <a:r>
                <a:rPr lang="ca-ES" sz="800" spc="-30"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l</a:t>
              </a:r>
              <a:r>
                <a:rPr lang="ca-ES" sz="800" spc="-15"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són</a:t>
              </a:r>
              <a:r>
                <a:rPr lang="ca-ES" sz="800" spc="-70"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especialment</a:t>
              </a:r>
              <a:r>
                <a:rPr lang="ca-ES" sz="800" spc="-20" dirty="0">
                  <a:solidFill>
                    <a:srgbClr val="21211C"/>
                  </a:solidFill>
                  <a:effectLst/>
                  <a:latin typeface="Arial" panose="020B0604020202020204" pitchFamily="34" charset="0"/>
                  <a:ea typeface="Arial" panose="020B0604020202020204" pitchFamily="34" charset="0"/>
                </a:rPr>
                <a:t> </a:t>
              </a:r>
              <a:r>
                <a:rPr lang="ca-ES" sz="800" dirty="0">
                  <a:solidFill>
                    <a:srgbClr val="21211C"/>
                  </a:solidFill>
                  <a:effectLst/>
                  <a:latin typeface="Arial" panose="020B0604020202020204" pitchFamily="34" charset="0"/>
                  <a:ea typeface="Arial" panose="020B0604020202020204" pitchFamily="34" charset="0"/>
                </a:rPr>
                <a:t>saludables</a:t>
              </a:r>
              <a:r>
                <a:rPr lang="ca-ES" sz="800" spc="-110" dirty="0">
                  <a:solidFill>
                    <a:srgbClr val="21211C"/>
                  </a:solidFill>
                  <a:effectLst/>
                  <a:latin typeface="Arial" panose="020B0604020202020204" pitchFamily="34" charset="0"/>
                  <a:ea typeface="Arial" panose="020B0604020202020204" pitchFamily="34" charset="0"/>
                </a:rPr>
                <a:t> </a:t>
              </a:r>
              <a:r>
                <a:rPr lang="ca-ES" sz="800" dirty="0">
                  <a:solidFill>
                    <a:srgbClr val="939AA1"/>
                  </a:solidFill>
                  <a:effectLst/>
                  <a:latin typeface="Arial" panose="020B0604020202020204" pitchFamily="34" charset="0"/>
                  <a:ea typeface="Arial" panose="020B0604020202020204" pitchFamily="34" charset="0"/>
                </a:rPr>
                <a:t>.</a:t>
              </a:r>
              <a:endParaRPr lang="ca-ES" sz="3200" dirty="0">
                <a:effectLst/>
                <a:latin typeface="Arial" panose="020B0604020202020204" pitchFamily="34" charset="0"/>
                <a:ea typeface="Arial" panose="020B0604020202020204" pitchFamily="34" charset="0"/>
              </a:endParaRPr>
            </a:p>
          </p:txBody>
        </p:sp>
      </p:grpSp>
      <p:sp>
        <p:nvSpPr>
          <p:cNvPr id="7" name="Contenidor de contingut 3">
            <a:extLst>
              <a:ext uri="{FF2B5EF4-FFF2-40B4-BE49-F238E27FC236}">
                <a16:creationId xmlns:a16="http://schemas.microsoft.com/office/drawing/2014/main" id="{67E34BB2-1AD6-4CCF-8E6E-2D85F90E383F}"/>
              </a:ext>
            </a:extLst>
          </p:cNvPr>
          <p:cNvSpPr txBox="1">
            <a:spLocks/>
          </p:cNvSpPr>
          <p:nvPr/>
        </p:nvSpPr>
        <p:spPr>
          <a:xfrm>
            <a:off x="6305107" y="4178270"/>
            <a:ext cx="5380074" cy="1742114"/>
          </a:xfrm>
          <a:prstGeom prst="rect">
            <a:avLst/>
          </a:prstGeom>
          <a:ln>
            <a:solidFill>
              <a:schemeClr val="accent2"/>
            </a:solidFill>
          </a:ln>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20000"/>
              </a:lnSpc>
              <a:buNone/>
            </a:pPr>
            <a:r>
              <a:rPr lang="ca-ES" sz="1800" dirty="0">
                <a:solidFill>
                  <a:schemeClr val="tx1"/>
                </a:solidFill>
              </a:rPr>
              <a:t>El </a:t>
            </a:r>
            <a:r>
              <a:rPr lang="ca-ES" sz="1800" b="1" dirty="0">
                <a:solidFill>
                  <a:schemeClr val="tx1"/>
                </a:solidFill>
              </a:rPr>
              <a:t>Pla Estratègic d’Alimentació de Catalunya 2021-2026 </a:t>
            </a:r>
            <a:r>
              <a:rPr lang="ca-ES" sz="1800" dirty="0">
                <a:solidFill>
                  <a:schemeClr val="tx1"/>
                </a:solidFill>
              </a:rPr>
              <a:t>estableix com actuació transformadora l’articulació d’un marc normatiu que reguli i incentivi l’alimentació saludables, de proximitat i sostenible a través de la Llei de contractació pública alimentària.</a:t>
            </a:r>
            <a:endParaRPr lang="ca-ES" dirty="0">
              <a:solidFill>
                <a:schemeClr val="tx1"/>
              </a:solidFill>
            </a:endParaRPr>
          </a:p>
        </p:txBody>
      </p:sp>
    </p:spTree>
    <p:extLst>
      <p:ext uri="{BB962C8B-B14F-4D97-AF65-F5344CB8AC3E}">
        <p14:creationId xmlns:p14="http://schemas.microsoft.com/office/powerpoint/2010/main" val="2894223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a:extLst>
              <a:ext uri="{FF2B5EF4-FFF2-40B4-BE49-F238E27FC236}">
                <a16:creationId xmlns:a16="http://schemas.microsoft.com/office/drawing/2014/main" id="{7CF1765B-DD2D-4581-B425-48E315934EA9}"/>
              </a:ext>
            </a:extLst>
          </p:cNvPr>
          <p:cNvSpPr>
            <a:spLocks noGrp="1"/>
          </p:cNvSpPr>
          <p:nvPr>
            <p:ph type="title"/>
          </p:nvPr>
        </p:nvSpPr>
        <p:spPr/>
        <p:txBody>
          <a:bodyPr/>
          <a:lstStyle/>
          <a:p>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 criteris dels contractes</a:t>
            </a:r>
            <a:endParaRPr lang="ca-ES" dirty="0"/>
          </a:p>
        </p:txBody>
      </p:sp>
      <p:sp>
        <p:nvSpPr>
          <p:cNvPr id="4" name="Contenidor de contingut 3">
            <a:extLst>
              <a:ext uri="{FF2B5EF4-FFF2-40B4-BE49-F238E27FC236}">
                <a16:creationId xmlns:a16="http://schemas.microsoft.com/office/drawing/2014/main" id="{564AB7EE-5D63-4BEB-9916-F3CD117162DC}"/>
              </a:ext>
            </a:extLst>
          </p:cNvPr>
          <p:cNvSpPr txBox="1">
            <a:spLocks/>
          </p:cNvSpPr>
          <p:nvPr/>
        </p:nvSpPr>
        <p:spPr>
          <a:xfrm>
            <a:off x="1097279" y="1871331"/>
            <a:ext cx="5627336" cy="1557670"/>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ca-ES" dirty="0">
                <a:solidFill>
                  <a:schemeClr val="tx1"/>
                </a:solidFill>
              </a:rPr>
              <a:t>A continuació es presenten exemples de contractes on es poden veure els criteris d’adjudicació de la licitació on és present la incorporació de productes de proximitat en els menús i s’estableixen un mínim de racions setmanals. </a:t>
            </a:r>
          </a:p>
        </p:txBody>
      </p:sp>
      <p:grpSp>
        <p:nvGrpSpPr>
          <p:cNvPr id="17" name="Agrupa 16">
            <a:extLst>
              <a:ext uri="{FF2B5EF4-FFF2-40B4-BE49-F238E27FC236}">
                <a16:creationId xmlns:a16="http://schemas.microsoft.com/office/drawing/2014/main" id="{6D6358A2-23A1-4D6D-938C-043BB0412EA8}"/>
              </a:ext>
            </a:extLst>
          </p:cNvPr>
          <p:cNvGrpSpPr/>
          <p:nvPr/>
        </p:nvGrpSpPr>
        <p:grpSpPr>
          <a:xfrm>
            <a:off x="1568740" y="3429000"/>
            <a:ext cx="4684414" cy="2807917"/>
            <a:chOff x="6341316" y="2371921"/>
            <a:chExt cx="5570909" cy="3156567"/>
          </a:xfrm>
        </p:grpSpPr>
        <p:grpSp>
          <p:nvGrpSpPr>
            <p:cNvPr id="16" name="Agrupa 15">
              <a:extLst>
                <a:ext uri="{FF2B5EF4-FFF2-40B4-BE49-F238E27FC236}">
                  <a16:creationId xmlns:a16="http://schemas.microsoft.com/office/drawing/2014/main" id="{0F844F90-7466-46EB-9C55-D1E74CA7931D}"/>
                </a:ext>
              </a:extLst>
            </p:cNvPr>
            <p:cNvGrpSpPr/>
            <p:nvPr/>
          </p:nvGrpSpPr>
          <p:grpSpPr>
            <a:xfrm>
              <a:off x="6341316" y="3248691"/>
              <a:ext cx="5570909" cy="2279797"/>
              <a:chOff x="6263509" y="2687380"/>
              <a:chExt cx="5570909" cy="2279797"/>
            </a:xfrm>
          </p:grpSpPr>
          <p:pic>
            <p:nvPicPr>
              <p:cNvPr id="7" name="Imatge 6">
                <a:extLst>
                  <a:ext uri="{FF2B5EF4-FFF2-40B4-BE49-F238E27FC236}">
                    <a16:creationId xmlns:a16="http://schemas.microsoft.com/office/drawing/2014/main" id="{63F62DA2-6B59-4493-8035-394AEE0E3193}"/>
                  </a:ext>
                </a:extLst>
              </p:cNvPr>
              <p:cNvPicPr>
                <a:picLocks noChangeAspect="1"/>
              </p:cNvPicPr>
              <p:nvPr/>
            </p:nvPicPr>
            <p:blipFill>
              <a:blip r:embed="rId2"/>
              <a:stretch>
                <a:fillRect/>
              </a:stretch>
            </p:blipFill>
            <p:spPr>
              <a:xfrm>
                <a:off x="6281343" y="2687380"/>
                <a:ext cx="5553075" cy="1181100"/>
              </a:xfrm>
              <a:prstGeom prst="rect">
                <a:avLst/>
              </a:prstGeom>
            </p:spPr>
          </p:pic>
          <p:pic>
            <p:nvPicPr>
              <p:cNvPr id="9" name="Imatge 8">
                <a:extLst>
                  <a:ext uri="{FF2B5EF4-FFF2-40B4-BE49-F238E27FC236}">
                    <a16:creationId xmlns:a16="http://schemas.microsoft.com/office/drawing/2014/main" id="{6CA24744-47DC-461C-9C07-F95153D83F33}"/>
                  </a:ext>
                </a:extLst>
              </p:cNvPr>
              <p:cNvPicPr>
                <a:picLocks noChangeAspect="1"/>
              </p:cNvPicPr>
              <p:nvPr/>
            </p:nvPicPr>
            <p:blipFill>
              <a:blip r:embed="rId3"/>
              <a:stretch>
                <a:fillRect/>
              </a:stretch>
            </p:blipFill>
            <p:spPr>
              <a:xfrm>
                <a:off x="6263509" y="4007589"/>
                <a:ext cx="5295900" cy="381000"/>
              </a:xfrm>
              <a:prstGeom prst="rect">
                <a:avLst/>
              </a:prstGeom>
            </p:spPr>
          </p:pic>
          <p:pic>
            <p:nvPicPr>
              <p:cNvPr id="13" name="Imatge 12">
                <a:extLst>
                  <a:ext uri="{FF2B5EF4-FFF2-40B4-BE49-F238E27FC236}">
                    <a16:creationId xmlns:a16="http://schemas.microsoft.com/office/drawing/2014/main" id="{4903EC46-B7DE-42F0-A950-A50A9802B0AE}"/>
                  </a:ext>
                </a:extLst>
              </p:cNvPr>
              <p:cNvPicPr>
                <a:picLocks noChangeAspect="1"/>
              </p:cNvPicPr>
              <p:nvPr/>
            </p:nvPicPr>
            <p:blipFill>
              <a:blip r:embed="rId4"/>
              <a:stretch>
                <a:fillRect/>
              </a:stretch>
            </p:blipFill>
            <p:spPr>
              <a:xfrm>
                <a:off x="6492109" y="4414727"/>
                <a:ext cx="5067300" cy="552450"/>
              </a:xfrm>
              <a:prstGeom prst="rect">
                <a:avLst/>
              </a:prstGeom>
            </p:spPr>
          </p:pic>
        </p:grpSp>
        <p:pic>
          <p:nvPicPr>
            <p:cNvPr id="15" name="Imatge 14">
              <a:extLst>
                <a:ext uri="{FF2B5EF4-FFF2-40B4-BE49-F238E27FC236}">
                  <a16:creationId xmlns:a16="http://schemas.microsoft.com/office/drawing/2014/main" id="{36E51FD6-7742-465B-974E-92B03A8B952B}"/>
                </a:ext>
              </a:extLst>
            </p:cNvPr>
            <p:cNvPicPr>
              <a:picLocks noChangeAspect="1"/>
            </p:cNvPicPr>
            <p:nvPr/>
          </p:nvPicPr>
          <p:blipFill>
            <a:blip r:embed="rId5"/>
            <a:stretch>
              <a:fillRect/>
            </a:stretch>
          </p:blipFill>
          <p:spPr>
            <a:xfrm>
              <a:off x="6341316" y="2371921"/>
              <a:ext cx="1432405" cy="755159"/>
            </a:xfrm>
            <a:prstGeom prst="rect">
              <a:avLst/>
            </a:prstGeom>
          </p:spPr>
        </p:pic>
      </p:grpSp>
      <p:grpSp>
        <p:nvGrpSpPr>
          <p:cNvPr id="22" name="Agrupa 21">
            <a:extLst>
              <a:ext uri="{FF2B5EF4-FFF2-40B4-BE49-F238E27FC236}">
                <a16:creationId xmlns:a16="http://schemas.microsoft.com/office/drawing/2014/main" id="{7DD99A48-73EC-498D-BD9B-FEA589082F8F}"/>
              </a:ext>
            </a:extLst>
          </p:cNvPr>
          <p:cNvGrpSpPr/>
          <p:nvPr/>
        </p:nvGrpSpPr>
        <p:grpSpPr>
          <a:xfrm>
            <a:off x="7020263" y="4096432"/>
            <a:ext cx="4260944" cy="2223718"/>
            <a:chOff x="7020262" y="3950004"/>
            <a:chExt cx="4541519" cy="2370146"/>
          </a:xfrm>
        </p:grpSpPr>
        <p:pic>
          <p:nvPicPr>
            <p:cNvPr id="19" name="Imatge 18">
              <a:extLst>
                <a:ext uri="{FF2B5EF4-FFF2-40B4-BE49-F238E27FC236}">
                  <a16:creationId xmlns:a16="http://schemas.microsoft.com/office/drawing/2014/main" id="{6EC818D0-D994-498A-A730-B36A5055A44A}"/>
                </a:ext>
              </a:extLst>
            </p:cNvPr>
            <p:cNvPicPr>
              <a:picLocks noChangeAspect="1"/>
            </p:cNvPicPr>
            <p:nvPr/>
          </p:nvPicPr>
          <p:blipFill>
            <a:blip r:embed="rId6"/>
            <a:srcRect/>
            <a:stretch/>
          </p:blipFill>
          <p:spPr>
            <a:xfrm>
              <a:off x="7020262" y="4446485"/>
              <a:ext cx="4541519" cy="1873665"/>
            </a:xfrm>
            <a:prstGeom prst="rect">
              <a:avLst/>
            </a:prstGeom>
          </p:spPr>
        </p:pic>
        <p:pic>
          <p:nvPicPr>
            <p:cNvPr id="21" name="Imatge 20">
              <a:extLst>
                <a:ext uri="{FF2B5EF4-FFF2-40B4-BE49-F238E27FC236}">
                  <a16:creationId xmlns:a16="http://schemas.microsoft.com/office/drawing/2014/main" id="{079A49D8-DC92-42FD-B75B-1DF3BE4DEA43}"/>
                </a:ext>
              </a:extLst>
            </p:cNvPr>
            <p:cNvPicPr>
              <a:picLocks noChangeAspect="1"/>
            </p:cNvPicPr>
            <p:nvPr/>
          </p:nvPicPr>
          <p:blipFill>
            <a:blip r:embed="rId7"/>
            <a:stretch>
              <a:fillRect/>
            </a:stretch>
          </p:blipFill>
          <p:spPr>
            <a:xfrm>
              <a:off x="7075489" y="3950004"/>
              <a:ext cx="1076325" cy="428625"/>
            </a:xfrm>
            <a:prstGeom prst="rect">
              <a:avLst/>
            </a:prstGeom>
          </p:spPr>
        </p:pic>
      </p:grpSp>
      <p:grpSp>
        <p:nvGrpSpPr>
          <p:cNvPr id="25" name="Agrupa 24">
            <a:extLst>
              <a:ext uri="{FF2B5EF4-FFF2-40B4-BE49-F238E27FC236}">
                <a16:creationId xmlns:a16="http://schemas.microsoft.com/office/drawing/2014/main" id="{CBA844A0-7CF7-46E3-B5D4-0775EFFEA96A}"/>
              </a:ext>
            </a:extLst>
          </p:cNvPr>
          <p:cNvGrpSpPr/>
          <p:nvPr/>
        </p:nvGrpSpPr>
        <p:grpSpPr>
          <a:xfrm>
            <a:off x="7072078" y="1834187"/>
            <a:ext cx="4083602" cy="2198581"/>
            <a:chOff x="7072078" y="1834187"/>
            <a:chExt cx="4083602" cy="2198581"/>
          </a:xfrm>
        </p:grpSpPr>
        <p:pic>
          <p:nvPicPr>
            <p:cNvPr id="3" name="Imatge 2">
              <a:extLst>
                <a:ext uri="{FF2B5EF4-FFF2-40B4-BE49-F238E27FC236}">
                  <a16:creationId xmlns:a16="http://schemas.microsoft.com/office/drawing/2014/main" id="{37623B3F-6DD1-4B40-85C3-32AC1F0D3562}"/>
                </a:ext>
              </a:extLst>
            </p:cNvPr>
            <p:cNvPicPr>
              <a:picLocks noChangeAspect="1"/>
            </p:cNvPicPr>
            <p:nvPr/>
          </p:nvPicPr>
          <p:blipFill rotWithShape="1">
            <a:blip r:embed="rId8"/>
            <a:srcRect b="13205"/>
            <a:stretch/>
          </p:blipFill>
          <p:spPr>
            <a:xfrm>
              <a:off x="7075489" y="2242058"/>
              <a:ext cx="4080191" cy="1790710"/>
            </a:xfrm>
            <a:prstGeom prst="rect">
              <a:avLst/>
            </a:prstGeom>
          </p:spPr>
        </p:pic>
        <p:pic>
          <p:nvPicPr>
            <p:cNvPr id="24" name="Imatge 23">
              <a:extLst>
                <a:ext uri="{FF2B5EF4-FFF2-40B4-BE49-F238E27FC236}">
                  <a16:creationId xmlns:a16="http://schemas.microsoft.com/office/drawing/2014/main" id="{BD686BFF-504B-416E-A4E0-64B2FE46A394}"/>
                </a:ext>
              </a:extLst>
            </p:cNvPr>
            <p:cNvPicPr>
              <a:picLocks noChangeAspect="1"/>
            </p:cNvPicPr>
            <p:nvPr/>
          </p:nvPicPr>
          <p:blipFill>
            <a:blip r:embed="rId9"/>
            <a:stretch>
              <a:fillRect/>
            </a:stretch>
          </p:blipFill>
          <p:spPr>
            <a:xfrm>
              <a:off x="7072078" y="1834187"/>
              <a:ext cx="1585913" cy="433388"/>
            </a:xfrm>
            <a:prstGeom prst="rect">
              <a:avLst/>
            </a:prstGeom>
          </p:spPr>
        </p:pic>
      </p:grpSp>
    </p:spTree>
    <p:extLst>
      <p:ext uri="{BB962C8B-B14F-4D97-AF65-F5344CB8AC3E}">
        <p14:creationId xmlns:p14="http://schemas.microsoft.com/office/powerpoint/2010/main" val="810966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ol 4">
            <a:extLst>
              <a:ext uri="{FF2B5EF4-FFF2-40B4-BE49-F238E27FC236}">
                <a16:creationId xmlns:a16="http://schemas.microsoft.com/office/drawing/2014/main" id="{7CF1765B-DD2D-4581-B425-48E315934EA9}"/>
              </a:ext>
            </a:extLst>
          </p:cNvPr>
          <p:cNvSpPr>
            <a:spLocks noGrp="1"/>
          </p:cNvSpPr>
          <p:nvPr>
            <p:ph type="title"/>
          </p:nvPr>
        </p:nvSpPr>
        <p:spPr/>
        <p:txBody>
          <a:bodyPr/>
          <a:lstStyle/>
          <a:p>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Licitacions: les xifres</a:t>
            </a:r>
            <a:endParaRPr lang="ca-ES" dirty="0"/>
          </a:p>
        </p:txBody>
      </p:sp>
      <p:sp>
        <p:nvSpPr>
          <p:cNvPr id="6" name="Oval 5">
            <a:extLst>
              <a:ext uri="{FF2B5EF4-FFF2-40B4-BE49-F238E27FC236}">
                <a16:creationId xmlns:a16="http://schemas.microsoft.com/office/drawing/2014/main" id="{28D1A520-9261-4169-992A-FCF4D46B43BE}"/>
              </a:ext>
            </a:extLst>
          </p:cNvPr>
          <p:cNvSpPr/>
          <p:nvPr/>
        </p:nvSpPr>
        <p:spPr>
          <a:xfrm>
            <a:off x="7750494" y="1737360"/>
            <a:ext cx="3934045" cy="3870252"/>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ca-ES" sz="3600" b="1" dirty="0"/>
              <a:t>17.400.000 €</a:t>
            </a:r>
          </a:p>
          <a:p>
            <a:pPr algn="ctr"/>
            <a:r>
              <a:rPr lang="ca-ES" sz="2400" dirty="0"/>
              <a:t>Import d’adjudicació de contractes públics</a:t>
            </a:r>
          </a:p>
        </p:txBody>
      </p:sp>
      <p:sp>
        <p:nvSpPr>
          <p:cNvPr id="7" name="Oval 6">
            <a:extLst>
              <a:ext uri="{FF2B5EF4-FFF2-40B4-BE49-F238E27FC236}">
                <a16:creationId xmlns:a16="http://schemas.microsoft.com/office/drawing/2014/main" id="{6DFDA124-44CE-411D-BAF3-A2B45D84408A}"/>
              </a:ext>
            </a:extLst>
          </p:cNvPr>
          <p:cNvSpPr/>
          <p:nvPr/>
        </p:nvSpPr>
        <p:spPr>
          <a:xfrm>
            <a:off x="4016049" y="3221854"/>
            <a:ext cx="3219539" cy="30672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sz="2800" b="1" dirty="0"/>
              <a:t>23 licitacions</a:t>
            </a:r>
          </a:p>
          <a:p>
            <a:pPr algn="ctr"/>
            <a:r>
              <a:rPr lang="ca-ES" sz="2000" b="1" dirty="0"/>
              <a:t>vigents</a:t>
            </a:r>
            <a:r>
              <a:rPr lang="ca-ES" sz="2000" dirty="0"/>
              <a:t> dels Consells Comarcals (juny 2021)</a:t>
            </a:r>
          </a:p>
        </p:txBody>
      </p:sp>
      <p:sp>
        <p:nvSpPr>
          <p:cNvPr id="12" name="Oval 11">
            <a:extLst>
              <a:ext uri="{FF2B5EF4-FFF2-40B4-BE49-F238E27FC236}">
                <a16:creationId xmlns:a16="http://schemas.microsoft.com/office/drawing/2014/main" id="{C36DB2B3-C5A1-4F0A-9A9E-B480ECE5B12D}"/>
              </a:ext>
            </a:extLst>
          </p:cNvPr>
          <p:cNvSpPr/>
          <p:nvPr/>
        </p:nvSpPr>
        <p:spPr>
          <a:xfrm>
            <a:off x="1207329" y="2273976"/>
            <a:ext cx="2397108" cy="2310047"/>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3200" b="1" dirty="0"/>
              <a:t>6</a:t>
            </a:r>
            <a:r>
              <a:rPr lang="ca-ES" sz="3200" b="1" dirty="0"/>
              <a:t>,33 €</a:t>
            </a:r>
          </a:p>
          <a:p>
            <a:pPr algn="ctr"/>
            <a:r>
              <a:rPr lang="ca-ES" dirty="0"/>
              <a:t>preu màxim del menú escolar fixat pel curs 2020-2021</a:t>
            </a:r>
          </a:p>
        </p:txBody>
      </p:sp>
    </p:spTree>
    <p:extLst>
      <p:ext uri="{BB962C8B-B14F-4D97-AF65-F5344CB8AC3E}">
        <p14:creationId xmlns:p14="http://schemas.microsoft.com/office/powerpoint/2010/main" val="1973855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Agrupa 6">
            <a:extLst>
              <a:ext uri="{FF2B5EF4-FFF2-40B4-BE49-F238E27FC236}">
                <a16:creationId xmlns:a16="http://schemas.microsoft.com/office/drawing/2014/main" id="{4CD9740A-F29B-49A2-BD13-6EF3CF6E1A70}"/>
              </a:ext>
            </a:extLst>
          </p:cNvPr>
          <p:cNvGrpSpPr/>
          <p:nvPr/>
        </p:nvGrpSpPr>
        <p:grpSpPr>
          <a:xfrm>
            <a:off x="435935" y="866184"/>
            <a:ext cx="8099330" cy="5125632"/>
            <a:chOff x="651502" y="575175"/>
            <a:chExt cx="10888995" cy="5769205"/>
          </a:xfrm>
        </p:grpSpPr>
        <p:graphicFrame>
          <p:nvGraphicFramePr>
            <p:cNvPr id="3" name="Gràfic 2">
              <a:extLst>
                <a:ext uri="{FF2B5EF4-FFF2-40B4-BE49-F238E27FC236}">
                  <a16:creationId xmlns:a16="http://schemas.microsoft.com/office/drawing/2014/main" id="{D316A00E-9A2A-4674-BE06-F0BF381E4907}"/>
                </a:ext>
              </a:extLst>
            </p:cNvPr>
            <p:cNvGraphicFramePr/>
            <p:nvPr>
              <p:extLst>
                <p:ext uri="{D42A27DB-BD31-4B8C-83A1-F6EECF244321}">
                  <p14:modId xmlns:p14="http://schemas.microsoft.com/office/powerpoint/2010/main" val="4281921311"/>
                </p:ext>
              </p:extLst>
            </p:nvPr>
          </p:nvGraphicFramePr>
          <p:xfrm>
            <a:off x="651502" y="575175"/>
            <a:ext cx="10888995" cy="5213065"/>
          </p:xfrm>
          <a:graphic>
            <a:graphicData uri="http://schemas.openxmlformats.org/drawingml/2006/chart">
              <c:chart xmlns:c="http://schemas.openxmlformats.org/drawingml/2006/chart" xmlns:r="http://schemas.openxmlformats.org/officeDocument/2006/relationships" r:id="rId2"/>
            </a:graphicData>
          </a:graphic>
        </p:graphicFrame>
        <p:sp>
          <p:nvSpPr>
            <p:cNvPr id="6" name="QuadreDeText 5">
              <a:extLst>
                <a:ext uri="{FF2B5EF4-FFF2-40B4-BE49-F238E27FC236}">
                  <a16:creationId xmlns:a16="http://schemas.microsoft.com/office/drawing/2014/main" id="{B5824D15-BA08-4553-ABB6-E6055B6026DC}"/>
                </a:ext>
              </a:extLst>
            </p:cNvPr>
            <p:cNvSpPr txBox="1"/>
            <p:nvPr/>
          </p:nvSpPr>
          <p:spPr>
            <a:xfrm>
              <a:off x="2621131" y="5913493"/>
              <a:ext cx="7463901" cy="430887"/>
            </a:xfrm>
            <a:prstGeom prst="rect">
              <a:avLst/>
            </a:prstGeom>
            <a:noFill/>
          </p:spPr>
          <p:txBody>
            <a:bodyPr wrap="square">
              <a:spAutoFit/>
            </a:bodyPr>
            <a:lstStyle/>
            <a:p>
              <a:pPr algn="ctr"/>
              <a:r>
                <a:rPr lang="ca-ES" sz="1100" dirty="0"/>
                <a:t>Font:</a:t>
              </a:r>
              <a:r>
                <a:rPr lang="ca-ES" sz="1100" b="0" i="0" u="none" strike="noStrike" baseline="0" dirty="0">
                  <a:latin typeface="CIDFont+F1"/>
                </a:rPr>
                <a:t> David Nicolau </a:t>
              </a:r>
              <a:r>
                <a:rPr lang="ca-ES" sz="1100" b="0" i="0" u="none" strike="noStrike" baseline="0" dirty="0" err="1">
                  <a:latin typeface="CIDFont+F1"/>
                </a:rPr>
                <a:t>Casany</a:t>
              </a:r>
              <a:r>
                <a:rPr lang="ca-ES" sz="1100" b="0" i="0" u="none" strike="noStrike" baseline="0" dirty="0">
                  <a:latin typeface="CIDFont+F1"/>
                </a:rPr>
                <a:t>, 2015, “Dictamen pericial, </a:t>
              </a:r>
              <a:r>
                <a:rPr lang="ca-ES" sz="1100" b="0" i="0" u="none" strike="noStrike" baseline="0" dirty="0" err="1">
                  <a:latin typeface="CIDFont+F1"/>
                </a:rPr>
                <a:t>recurso</a:t>
              </a:r>
              <a:r>
                <a:rPr lang="ca-ES" sz="1100" b="0" i="0" u="none" strike="noStrike" baseline="0" dirty="0">
                  <a:latin typeface="CIDFont+F1"/>
                </a:rPr>
                <a:t> </a:t>
              </a:r>
              <a:r>
                <a:rPr lang="ca-ES" sz="1100" b="0" i="0" u="none" strike="noStrike" baseline="0" dirty="0" err="1">
                  <a:latin typeface="CIDFont+F1"/>
                </a:rPr>
                <a:t>ordinario</a:t>
              </a:r>
              <a:r>
                <a:rPr lang="ca-ES" sz="1100" b="0" i="0" u="none" strike="noStrike" baseline="0" dirty="0">
                  <a:latin typeface="CIDFont+F1"/>
                </a:rPr>
                <a:t> </a:t>
              </a:r>
              <a:r>
                <a:rPr lang="ca-ES" sz="1100" b="0" i="0" u="none" strike="noStrike" baseline="0" dirty="0" err="1">
                  <a:latin typeface="CIDFont+F1"/>
                </a:rPr>
                <a:t>Ley</a:t>
              </a:r>
              <a:r>
                <a:rPr lang="ca-ES" sz="1100" b="0" i="0" u="none" strike="noStrike" baseline="0" dirty="0">
                  <a:latin typeface="CIDFont+F1"/>
                </a:rPr>
                <a:t> 1998/2013”, p. 51.</a:t>
              </a:r>
              <a:r>
                <a:rPr lang="ca-ES" sz="1100" dirty="0"/>
                <a:t> (Carles Brasó Broggi, 2019, “La</a:t>
              </a:r>
              <a:r>
                <a:rPr lang="ca-ES" sz="1100" b="0" i="0" u="none" strike="noStrike" baseline="0" dirty="0">
                  <a:latin typeface="CIDFont+F1"/>
                </a:rPr>
                <a:t> Restauració Col·lectiva a Catalunya”</a:t>
              </a:r>
              <a:endParaRPr lang="ca-ES" sz="1100" dirty="0"/>
            </a:p>
          </p:txBody>
        </p:sp>
      </p:grpSp>
      <p:sp>
        <p:nvSpPr>
          <p:cNvPr id="5" name="Contenidor de contingut 3">
            <a:extLst>
              <a:ext uri="{FF2B5EF4-FFF2-40B4-BE49-F238E27FC236}">
                <a16:creationId xmlns:a16="http://schemas.microsoft.com/office/drawing/2014/main" id="{07225B8F-A6A6-47CE-BB23-DB2C90EF14C3}"/>
              </a:ext>
            </a:extLst>
          </p:cNvPr>
          <p:cNvSpPr txBox="1">
            <a:spLocks/>
          </p:cNvSpPr>
          <p:nvPr/>
        </p:nvSpPr>
        <p:spPr>
          <a:xfrm>
            <a:off x="8237554" y="4990872"/>
            <a:ext cx="3436996" cy="1236248"/>
          </a:xfrm>
          <a:prstGeom prst="rect">
            <a:avLst/>
          </a:prstGeom>
          <a:ln>
            <a:solidFill>
              <a:schemeClr val="accent2"/>
            </a:solidFill>
          </a:ln>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ca-ES" sz="1200" b="1" dirty="0"/>
              <a:t>Anotació</a:t>
            </a:r>
            <a:r>
              <a:rPr lang="ca-ES" sz="1200" dirty="0"/>
              <a:t>: </a:t>
            </a:r>
          </a:p>
          <a:p>
            <a:pPr marL="0" indent="0" algn="just">
              <a:buNone/>
            </a:pPr>
            <a:r>
              <a:rPr lang="ca-ES" sz="1200" dirty="0"/>
              <a:t>L’estudi de David Nicolau de 2015 que desglossa l’escandall de les despeses del menú estàndard són les dades més recents que es disposen. </a:t>
            </a:r>
            <a:r>
              <a:rPr lang="ca-ES" sz="1200" b="1" dirty="0"/>
              <a:t>No hi ha estudis posteriors </a:t>
            </a:r>
            <a:r>
              <a:rPr lang="ca-ES" sz="1200" dirty="0"/>
              <a:t>que contemplin aquesta anàlisi.  </a:t>
            </a:r>
          </a:p>
        </p:txBody>
      </p:sp>
      <p:sp>
        <p:nvSpPr>
          <p:cNvPr id="8" name="Contenidor de contingut 2">
            <a:extLst>
              <a:ext uri="{FF2B5EF4-FFF2-40B4-BE49-F238E27FC236}">
                <a16:creationId xmlns:a16="http://schemas.microsoft.com/office/drawing/2014/main" id="{0BC3A83C-4635-4CAD-94FD-6280AAABB7D7}"/>
              </a:ext>
            </a:extLst>
          </p:cNvPr>
          <p:cNvSpPr txBox="1">
            <a:spLocks/>
          </p:cNvSpPr>
          <p:nvPr/>
        </p:nvSpPr>
        <p:spPr>
          <a:xfrm>
            <a:off x="8102009" y="1679944"/>
            <a:ext cx="3654056" cy="2581523"/>
          </a:xfrm>
          <a:prstGeom prst="rect">
            <a:avLst/>
          </a:prstGeom>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nSpc>
                <a:spcPct val="100000"/>
              </a:lnSpc>
              <a:buNone/>
            </a:pPr>
            <a:r>
              <a:rPr lang="ca-ES" sz="2400" dirty="0">
                <a:solidFill>
                  <a:schemeClr val="tx1"/>
                </a:solidFill>
              </a:rPr>
              <a:t>El preu del menú escolar marcat al 2013-2014 Departament d’Educació se situava en 6,25€ del qual </a:t>
            </a:r>
            <a:r>
              <a:rPr lang="ca-ES" sz="2400" b="1" dirty="0">
                <a:solidFill>
                  <a:schemeClr val="tx1"/>
                </a:solidFill>
              </a:rPr>
              <a:t>el 23% va dirigit a la compra d’aliments </a:t>
            </a:r>
          </a:p>
          <a:p>
            <a:pPr marL="0" indent="0">
              <a:lnSpc>
                <a:spcPct val="100000"/>
              </a:lnSpc>
              <a:buNone/>
            </a:pPr>
            <a:endParaRPr lang="ca-ES" sz="2400" dirty="0">
              <a:solidFill>
                <a:schemeClr val="tx1"/>
              </a:solidFill>
            </a:endParaRPr>
          </a:p>
          <a:p>
            <a:pPr marL="0" indent="0">
              <a:lnSpc>
                <a:spcPct val="100000"/>
              </a:lnSpc>
              <a:buNone/>
            </a:pPr>
            <a:endParaRPr lang="ca-ES" dirty="0">
              <a:solidFill>
                <a:schemeClr val="tx1"/>
              </a:solidFill>
            </a:endParaRPr>
          </a:p>
        </p:txBody>
      </p:sp>
    </p:spTree>
    <p:extLst>
      <p:ext uri="{BB962C8B-B14F-4D97-AF65-F5344CB8AC3E}">
        <p14:creationId xmlns:p14="http://schemas.microsoft.com/office/powerpoint/2010/main" val="10768901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327837" y="2456972"/>
            <a:ext cx="11536326" cy="2400657"/>
          </a:xfrm>
          <a:prstGeom prst="rect">
            <a:avLst/>
          </a:prstGeom>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RESULTATS: </a:t>
            </a:r>
          </a:p>
          <a:p>
            <a:pPr algn="ctr"/>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Geolocalització dels centres escolars </a:t>
            </a:r>
          </a:p>
          <a:p>
            <a:pPr algn="ctr"/>
            <a:r>
              <a:rPr lang="ca-ES" sz="4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creuats amb els productors</a:t>
            </a:r>
            <a:endParaRPr lang="ca-ES" sz="28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004878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QuadreDeText 2">
            <a:extLst>
              <a:ext uri="{FF2B5EF4-FFF2-40B4-BE49-F238E27FC236}">
                <a16:creationId xmlns:a16="http://schemas.microsoft.com/office/drawing/2014/main" id="{215EF82C-BCCF-4983-B02E-74E2DD62EA1E}"/>
              </a:ext>
            </a:extLst>
          </p:cNvPr>
          <p:cNvSpPr txBox="1"/>
          <p:nvPr/>
        </p:nvSpPr>
        <p:spPr>
          <a:xfrm>
            <a:off x="786811" y="897537"/>
            <a:ext cx="6889896" cy="5647700"/>
          </a:xfrm>
          <a:prstGeom prst="rect">
            <a:avLst/>
          </a:prstGeom>
          <a:noFill/>
        </p:spPr>
        <p:txBody>
          <a:bodyPr wrap="square">
            <a:spAutoFit/>
          </a:bodyPr>
          <a:lstStyle/>
          <a:p>
            <a:pPr marL="0" indent="0" algn="just">
              <a:lnSpc>
                <a:spcPct val="100000"/>
              </a:lnSpc>
              <a:buNone/>
            </a:pPr>
            <a:r>
              <a:rPr lang="ca-ES" sz="1900" dirty="0">
                <a:solidFill>
                  <a:schemeClr val="tx1"/>
                </a:solidFill>
              </a:rPr>
              <a:t>La geolocalització dels centres escolars i dels productors projecten les àrees de concreció on </a:t>
            </a:r>
            <a:r>
              <a:rPr lang="ca-ES" sz="1900" b="1" dirty="0">
                <a:solidFill>
                  <a:schemeClr val="tx1"/>
                </a:solidFill>
              </a:rPr>
              <a:t>se situen geogràficament l’oferta i la demanda </a:t>
            </a:r>
            <a:r>
              <a:rPr lang="ca-ES" sz="1900" dirty="0">
                <a:solidFill>
                  <a:schemeClr val="tx1"/>
                </a:solidFill>
              </a:rPr>
              <a:t>de productes en el sector dels menjadors escolars. </a:t>
            </a:r>
          </a:p>
          <a:p>
            <a:pPr marL="0" indent="0" algn="just">
              <a:lnSpc>
                <a:spcPct val="100000"/>
              </a:lnSpc>
              <a:buNone/>
            </a:pPr>
            <a:endParaRPr lang="ca-ES" sz="1900" b="1" dirty="0"/>
          </a:p>
          <a:p>
            <a:pPr marL="0" indent="0" algn="just">
              <a:lnSpc>
                <a:spcPct val="100000"/>
              </a:lnSpc>
              <a:buNone/>
            </a:pPr>
            <a:r>
              <a:rPr lang="ca-ES" sz="1900" b="1" dirty="0"/>
              <a:t>Aquestes dades són d’especial rellevància per prepara la logística de la creació de les llotges de productes de proximitat. </a:t>
            </a:r>
          </a:p>
          <a:p>
            <a:pPr marL="0" indent="0" algn="just">
              <a:lnSpc>
                <a:spcPct val="100000"/>
              </a:lnSpc>
              <a:buNone/>
            </a:pPr>
            <a:endParaRPr lang="ca-ES" sz="1900" b="1" dirty="0">
              <a:solidFill>
                <a:schemeClr val="tx1"/>
              </a:solidFill>
            </a:endParaRPr>
          </a:p>
          <a:p>
            <a:pPr marL="0" indent="0" algn="just">
              <a:lnSpc>
                <a:spcPct val="100000"/>
              </a:lnSpc>
              <a:buNone/>
            </a:pPr>
            <a:r>
              <a:rPr lang="ca-ES" sz="1900" dirty="0"/>
              <a:t>Els mapes que es presenten a continuació es divideixen segons la delegació territorial d’ensenyament, és a dir la segmentació que realitza el Departament d’Educació per tal d’agrupar un gran nombre de centres.</a:t>
            </a:r>
          </a:p>
          <a:p>
            <a:pPr marL="0" indent="0" algn="just">
              <a:lnSpc>
                <a:spcPct val="100000"/>
              </a:lnSpc>
              <a:buNone/>
            </a:pPr>
            <a:endParaRPr lang="ca-ES" sz="1900" dirty="0"/>
          </a:p>
          <a:p>
            <a:pPr marL="0" indent="0" algn="just">
              <a:lnSpc>
                <a:spcPct val="100000"/>
              </a:lnSpc>
              <a:buNone/>
            </a:pPr>
            <a:r>
              <a:rPr lang="ca-ES" sz="1900" dirty="0"/>
              <a:t> Totes les escoles presents en els mapes tenen menjadors escolars i s’han dividit entre públiques i concertades o privades.</a:t>
            </a:r>
          </a:p>
          <a:p>
            <a:pPr algn="just"/>
            <a:endParaRPr lang="ca-ES" sz="1900" dirty="0"/>
          </a:p>
          <a:p>
            <a:pPr algn="just"/>
            <a:r>
              <a:rPr lang="ca-ES" sz="1900" dirty="0"/>
              <a:t> Per últim, s’han situat els productors al mateix mapa fent una distinció en aquells que formen una persona jurídica (empresa) o persona física. </a:t>
            </a:r>
          </a:p>
          <a:p>
            <a:pPr marL="0" indent="0" algn="just">
              <a:lnSpc>
                <a:spcPct val="100000"/>
              </a:lnSpc>
              <a:buNone/>
            </a:pPr>
            <a:endParaRPr lang="ca-ES" sz="1900" dirty="0">
              <a:solidFill>
                <a:schemeClr val="tx1"/>
              </a:solidFill>
            </a:endParaRPr>
          </a:p>
        </p:txBody>
      </p:sp>
      <p:pic>
        <p:nvPicPr>
          <p:cNvPr id="9" name="Gràfic 8" descr="Map with pin with solid fill">
            <a:extLst>
              <a:ext uri="{FF2B5EF4-FFF2-40B4-BE49-F238E27FC236}">
                <a16:creationId xmlns:a16="http://schemas.microsoft.com/office/drawing/2014/main" id="{F6A159C7-F78B-4114-803C-8693C7A3B2A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17710" y="1685260"/>
            <a:ext cx="3487479" cy="3487479"/>
          </a:xfrm>
          <a:prstGeom prst="rect">
            <a:avLst/>
          </a:prstGeom>
        </p:spPr>
      </p:pic>
    </p:spTree>
    <p:extLst>
      <p:ext uri="{BB962C8B-B14F-4D97-AF65-F5344CB8AC3E}">
        <p14:creationId xmlns:p14="http://schemas.microsoft.com/office/powerpoint/2010/main" val="58802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646964"/>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596786"/>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574515"/>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590755"/>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sp>
        <p:nvSpPr>
          <p:cNvPr id="16" name="Títol 4">
            <a:extLst>
              <a:ext uri="{FF2B5EF4-FFF2-40B4-BE49-F238E27FC236}">
                <a16:creationId xmlns:a16="http://schemas.microsoft.com/office/drawing/2014/main" id="{E945C196-EFEF-4FAF-A72B-690F45739869}"/>
              </a:ext>
            </a:extLst>
          </p:cNvPr>
          <p:cNvSpPr txBox="1">
            <a:spLocks/>
          </p:cNvSpPr>
          <p:nvPr/>
        </p:nvSpPr>
        <p:spPr>
          <a:xfrm>
            <a:off x="1066800" y="409327"/>
            <a:ext cx="10058400"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Lleida</a:t>
            </a:r>
            <a:endParaRPr lang="ca-ES" dirty="0"/>
          </a:p>
        </p:txBody>
      </p:sp>
      <p:sp>
        <p:nvSpPr>
          <p:cNvPr id="17" name="Oval 16">
            <a:hlinkClick r:id="rId6"/>
            <a:extLst>
              <a:ext uri="{FF2B5EF4-FFF2-40B4-BE49-F238E27FC236}">
                <a16:creationId xmlns:a16="http://schemas.microsoft.com/office/drawing/2014/main" id="{CBFEB854-C171-422C-BAB2-CD1337A7BF46}"/>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pic>
        <p:nvPicPr>
          <p:cNvPr id="19" name="Imatge 18">
            <a:extLst>
              <a:ext uri="{FF2B5EF4-FFF2-40B4-BE49-F238E27FC236}">
                <a16:creationId xmlns:a16="http://schemas.microsoft.com/office/drawing/2014/main" id="{23565493-A7E0-417F-9DE3-6AF59834A686}"/>
              </a:ext>
            </a:extLst>
          </p:cNvPr>
          <p:cNvPicPr>
            <a:picLocks noChangeAspect="1"/>
          </p:cNvPicPr>
          <p:nvPr/>
        </p:nvPicPr>
        <p:blipFill>
          <a:blip r:embed="rId7"/>
          <a:stretch>
            <a:fillRect/>
          </a:stretch>
        </p:blipFill>
        <p:spPr>
          <a:xfrm>
            <a:off x="3124945" y="1321987"/>
            <a:ext cx="5942109" cy="4101795"/>
          </a:xfrm>
          <a:prstGeom prst="rect">
            <a:avLst/>
          </a:prstGeom>
        </p:spPr>
      </p:pic>
    </p:spTree>
    <p:extLst>
      <p:ext uri="{BB962C8B-B14F-4D97-AF65-F5344CB8AC3E}">
        <p14:creationId xmlns:p14="http://schemas.microsoft.com/office/powerpoint/2010/main" val="1504388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203A7236-EF93-4ADA-A009-AC3F4C405BDF}"/>
              </a:ext>
            </a:extLst>
          </p:cNvPr>
          <p:cNvGraphicFramePr/>
          <p:nvPr>
            <p:extLst>
              <p:ext uri="{D42A27DB-BD31-4B8C-83A1-F6EECF244321}">
                <p14:modId xmlns:p14="http://schemas.microsoft.com/office/powerpoint/2010/main" val="3924361859"/>
              </p:ext>
            </p:extLst>
          </p:nvPr>
        </p:nvGraphicFramePr>
        <p:xfrm>
          <a:off x="276447" y="2665437"/>
          <a:ext cx="11639107" cy="3387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QuadreDeText 2">
            <a:extLst>
              <a:ext uri="{FF2B5EF4-FFF2-40B4-BE49-F238E27FC236}">
                <a16:creationId xmlns:a16="http://schemas.microsoft.com/office/drawing/2014/main" id="{59B13D14-665C-4E33-A371-30F42D8221A4}"/>
              </a:ext>
            </a:extLst>
          </p:cNvPr>
          <p:cNvSpPr txBox="1"/>
          <p:nvPr/>
        </p:nvSpPr>
        <p:spPr>
          <a:xfrm>
            <a:off x="669851" y="686107"/>
            <a:ext cx="11245702" cy="1685077"/>
          </a:xfrm>
          <a:prstGeom prst="rect">
            <a:avLst/>
          </a:prstGeom>
          <a:noFill/>
        </p:spPr>
        <p:txBody>
          <a:bodyPr wrap="square">
            <a:spAutoFit/>
          </a:bodyPr>
          <a:lstStyle/>
          <a:p>
            <a:pPr algn="ctr">
              <a:lnSpc>
                <a:spcPct val="150000"/>
              </a:lnSpc>
            </a:pPr>
            <a:r>
              <a:rPr lang="ca-ES" sz="36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ELS OBJECTIUS DE LES LLOTGES DE PRODUCTES DE PROXIMITAT</a:t>
            </a:r>
          </a:p>
        </p:txBody>
      </p:sp>
    </p:spTree>
    <p:extLst>
      <p:ext uri="{BB962C8B-B14F-4D97-AF65-F5344CB8AC3E}">
        <p14:creationId xmlns:p14="http://schemas.microsoft.com/office/powerpoint/2010/main" val="4277095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646964"/>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596786"/>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574515"/>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590755"/>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sp>
        <p:nvSpPr>
          <p:cNvPr id="16" name="Títol 4">
            <a:extLst>
              <a:ext uri="{FF2B5EF4-FFF2-40B4-BE49-F238E27FC236}">
                <a16:creationId xmlns:a16="http://schemas.microsoft.com/office/drawing/2014/main" id="{E945C196-EFEF-4FAF-A72B-690F45739869}"/>
              </a:ext>
            </a:extLst>
          </p:cNvPr>
          <p:cNvSpPr txBox="1">
            <a:spLocks/>
          </p:cNvSpPr>
          <p:nvPr/>
        </p:nvSpPr>
        <p:spPr>
          <a:xfrm>
            <a:off x="93920" y="509123"/>
            <a:ext cx="12004159"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Terres de l’Ebre</a:t>
            </a:r>
            <a:endParaRPr lang="ca-ES" dirty="0"/>
          </a:p>
        </p:txBody>
      </p:sp>
      <p:sp>
        <p:nvSpPr>
          <p:cNvPr id="17" name="Oval 16">
            <a:hlinkClick r:id="rId6"/>
            <a:extLst>
              <a:ext uri="{FF2B5EF4-FFF2-40B4-BE49-F238E27FC236}">
                <a16:creationId xmlns:a16="http://schemas.microsoft.com/office/drawing/2014/main" id="{3E6AB805-0A19-457C-996A-169826BAC0EE}"/>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pic>
        <p:nvPicPr>
          <p:cNvPr id="18" name="Imatge 17">
            <a:extLst>
              <a:ext uri="{FF2B5EF4-FFF2-40B4-BE49-F238E27FC236}">
                <a16:creationId xmlns:a16="http://schemas.microsoft.com/office/drawing/2014/main" id="{5A04C36F-DA39-4294-BE6A-DCDAC5D8BE1D}"/>
              </a:ext>
            </a:extLst>
          </p:cNvPr>
          <p:cNvPicPr>
            <a:picLocks noChangeAspect="1"/>
          </p:cNvPicPr>
          <p:nvPr/>
        </p:nvPicPr>
        <p:blipFill>
          <a:blip r:embed="rId7"/>
          <a:stretch>
            <a:fillRect/>
          </a:stretch>
        </p:blipFill>
        <p:spPr>
          <a:xfrm>
            <a:off x="3981761" y="1283439"/>
            <a:ext cx="4545551" cy="4307315"/>
          </a:xfrm>
          <a:prstGeom prst="rect">
            <a:avLst/>
          </a:prstGeom>
        </p:spPr>
      </p:pic>
    </p:spTree>
    <p:extLst>
      <p:ext uri="{BB962C8B-B14F-4D97-AF65-F5344CB8AC3E}">
        <p14:creationId xmlns:p14="http://schemas.microsoft.com/office/powerpoint/2010/main" val="410025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646964"/>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596786"/>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574515"/>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590755"/>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a:blip r:embed="rId7"/>
          <a:srcRect t="3118" b="3118"/>
          <a:stretch/>
        </p:blipFill>
        <p:spPr bwMode="auto">
          <a:xfrm>
            <a:off x="2067444" y="1378711"/>
            <a:ext cx="8285122" cy="4100577"/>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Tarragona</a:t>
            </a:r>
            <a:endParaRPr lang="ca-ES" dirty="0"/>
          </a:p>
        </p:txBody>
      </p:sp>
      <p:sp>
        <p:nvSpPr>
          <p:cNvPr id="18" name="Oval 17">
            <a:hlinkClick r:id="rId6"/>
            <a:extLst>
              <a:ext uri="{FF2B5EF4-FFF2-40B4-BE49-F238E27FC236}">
                <a16:creationId xmlns:a16="http://schemas.microsoft.com/office/drawing/2014/main" id="{8CDDCB90-F559-46AC-B9A9-85E0D4263D5A}"/>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29231071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646964"/>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596786"/>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574515"/>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590755"/>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rotWithShape="1">
          <a:blip r:embed="rId7"/>
          <a:srcRect t="3501" b="1107"/>
          <a:stretch/>
        </p:blipFill>
        <p:spPr bwMode="auto">
          <a:xfrm>
            <a:off x="2918477" y="1223321"/>
            <a:ext cx="6355044" cy="4317256"/>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Girona</a:t>
            </a:r>
            <a:endParaRPr lang="ca-ES" dirty="0"/>
          </a:p>
        </p:txBody>
      </p:sp>
      <p:sp>
        <p:nvSpPr>
          <p:cNvPr id="17" name="Oval 16">
            <a:hlinkClick r:id="rId6"/>
            <a:extLst>
              <a:ext uri="{FF2B5EF4-FFF2-40B4-BE49-F238E27FC236}">
                <a16:creationId xmlns:a16="http://schemas.microsoft.com/office/drawing/2014/main" id="{AA38A3F9-CD7C-4CC8-BB4D-79B8EDF34AB0}"/>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3923992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646964"/>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596786"/>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574515"/>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590755"/>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rotWithShape="1">
          <a:blip r:embed="rId7"/>
          <a:srcRect t="2318" b="3236"/>
          <a:stretch/>
        </p:blipFill>
        <p:spPr bwMode="auto">
          <a:xfrm>
            <a:off x="2363114" y="1223144"/>
            <a:ext cx="7465769" cy="4183852"/>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191917" y="388062"/>
            <a:ext cx="11808165"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Baix Llobregat</a:t>
            </a:r>
            <a:endParaRPr lang="ca-ES" dirty="0"/>
          </a:p>
        </p:txBody>
      </p:sp>
      <p:sp>
        <p:nvSpPr>
          <p:cNvPr id="17" name="Oval 16">
            <a:hlinkClick r:id="rId6"/>
            <a:extLst>
              <a:ext uri="{FF2B5EF4-FFF2-40B4-BE49-F238E27FC236}">
                <a16:creationId xmlns:a16="http://schemas.microsoft.com/office/drawing/2014/main" id="{4971EABC-B010-45D9-8FA2-E95D78D9B8D8}"/>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3351310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827718"/>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777540"/>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755269"/>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771509"/>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a:blip r:embed="rId7"/>
          <a:srcRect t="2903" b="2903"/>
          <a:stretch/>
        </p:blipFill>
        <p:spPr bwMode="auto">
          <a:xfrm>
            <a:off x="1953439" y="1680786"/>
            <a:ext cx="8285122" cy="4100577"/>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306910" y="356165"/>
            <a:ext cx="12307895"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Barcelona Comarques</a:t>
            </a:r>
            <a:endParaRPr lang="ca-ES" dirty="0"/>
          </a:p>
        </p:txBody>
      </p:sp>
      <p:sp>
        <p:nvSpPr>
          <p:cNvPr id="17" name="Oval 16">
            <a:hlinkClick r:id="rId6"/>
            <a:extLst>
              <a:ext uri="{FF2B5EF4-FFF2-40B4-BE49-F238E27FC236}">
                <a16:creationId xmlns:a16="http://schemas.microsoft.com/office/drawing/2014/main" id="{4D909E1C-6307-4095-842B-F0216440914C}"/>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2472015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306910" y="5838350"/>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96238" y="5788172"/>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295995" y="5765901"/>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79653" y="5782141"/>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rotWithShape="1">
          <a:blip r:embed="rId7"/>
          <a:srcRect t="10507" b="5164"/>
          <a:stretch/>
        </p:blipFill>
        <p:spPr bwMode="auto">
          <a:xfrm>
            <a:off x="3090855" y="1646579"/>
            <a:ext cx="6205140" cy="4069144"/>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 Catalunya Central</a:t>
            </a:r>
            <a:endParaRPr lang="ca-ES" dirty="0"/>
          </a:p>
        </p:txBody>
      </p:sp>
      <p:sp>
        <p:nvSpPr>
          <p:cNvPr id="17" name="Oval 16">
            <a:hlinkClick r:id="rId6"/>
            <a:extLst>
              <a:ext uri="{FF2B5EF4-FFF2-40B4-BE49-F238E27FC236}">
                <a16:creationId xmlns:a16="http://schemas.microsoft.com/office/drawing/2014/main" id="{36CCFFD7-5227-4436-929D-22991C021A93}"/>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179374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296278" y="5830953"/>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85606" y="5780775"/>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339045" y="5806450"/>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69021" y="5774744"/>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a:blip r:embed="rId7"/>
          <a:srcRect t="19274" b="19274"/>
          <a:stretch/>
        </p:blipFill>
        <p:spPr bwMode="auto">
          <a:xfrm>
            <a:off x="1953438" y="1655695"/>
            <a:ext cx="8285122" cy="4100577"/>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del Consorci de Barcelona</a:t>
            </a:r>
            <a:endParaRPr lang="ca-ES" dirty="0"/>
          </a:p>
        </p:txBody>
      </p:sp>
      <p:sp>
        <p:nvSpPr>
          <p:cNvPr id="19" name="Oval 18">
            <a:hlinkClick r:id="rId6"/>
            <a:extLst>
              <a:ext uri="{FF2B5EF4-FFF2-40B4-BE49-F238E27FC236}">
                <a16:creationId xmlns:a16="http://schemas.microsoft.com/office/drawing/2014/main" id="{E688A16D-30D2-4210-89F0-F404B05FFC32}"/>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1398906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296278" y="5830953"/>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85606" y="5780775"/>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339045" y="5806450"/>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69021" y="5774744"/>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a:blip r:embed="rId7"/>
          <a:srcRect t="14205" b="14205"/>
          <a:stretch/>
        </p:blipFill>
        <p:spPr bwMode="auto">
          <a:xfrm>
            <a:off x="1953438" y="1655695"/>
            <a:ext cx="8285122" cy="4100577"/>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del Maresme- Vallès Oriental</a:t>
            </a:r>
            <a:endParaRPr lang="ca-ES" dirty="0"/>
          </a:p>
        </p:txBody>
      </p:sp>
      <p:sp>
        <p:nvSpPr>
          <p:cNvPr id="17" name="Oval 16">
            <a:hlinkClick r:id="rId6"/>
            <a:extLst>
              <a:ext uri="{FF2B5EF4-FFF2-40B4-BE49-F238E27FC236}">
                <a16:creationId xmlns:a16="http://schemas.microsoft.com/office/drawing/2014/main" id="{FFF98DB9-6241-4D70-991C-B2E15E18C12D}"/>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4119173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Agrupa 13">
            <a:extLst>
              <a:ext uri="{FF2B5EF4-FFF2-40B4-BE49-F238E27FC236}">
                <a16:creationId xmlns:a16="http://schemas.microsoft.com/office/drawing/2014/main" id="{FAAF3F26-59B6-4A78-9D1E-3C58C3117B7E}"/>
              </a:ext>
            </a:extLst>
          </p:cNvPr>
          <p:cNvGrpSpPr/>
          <p:nvPr/>
        </p:nvGrpSpPr>
        <p:grpSpPr>
          <a:xfrm>
            <a:off x="296278" y="5830953"/>
            <a:ext cx="2623336" cy="421547"/>
            <a:chOff x="470972" y="3045910"/>
            <a:chExt cx="2623336" cy="421547"/>
          </a:xfrm>
        </p:grpSpPr>
        <p:pic>
          <p:nvPicPr>
            <p:cNvPr id="2" name="Imatge 1">
              <a:extLst>
                <a:ext uri="{FF2B5EF4-FFF2-40B4-BE49-F238E27FC236}">
                  <a16:creationId xmlns:a16="http://schemas.microsoft.com/office/drawing/2014/main" id="{ECDD5ADA-918F-4218-A26C-9B14BC3095BE}"/>
                </a:ext>
              </a:extLst>
            </p:cNvPr>
            <p:cNvPicPr>
              <a:picLocks noChangeAspect="1"/>
            </p:cNvPicPr>
            <p:nvPr/>
          </p:nvPicPr>
          <p:blipFill>
            <a:blip r:embed="rId2"/>
            <a:stretch>
              <a:fillRect/>
            </a:stretch>
          </p:blipFill>
          <p:spPr>
            <a:xfrm>
              <a:off x="470972" y="3045910"/>
              <a:ext cx="436876" cy="421547"/>
            </a:xfrm>
            <a:prstGeom prst="rect">
              <a:avLst/>
            </a:prstGeom>
          </p:spPr>
        </p:pic>
        <p:sp>
          <p:nvSpPr>
            <p:cNvPr id="6" name="QuadreDeText 5">
              <a:extLst>
                <a:ext uri="{FF2B5EF4-FFF2-40B4-BE49-F238E27FC236}">
                  <a16:creationId xmlns:a16="http://schemas.microsoft.com/office/drawing/2014/main" id="{6D736A97-9146-4295-AEDB-6EE76A6F73CA}"/>
                </a:ext>
              </a:extLst>
            </p:cNvPr>
            <p:cNvSpPr txBox="1"/>
            <p:nvPr/>
          </p:nvSpPr>
          <p:spPr>
            <a:xfrm>
              <a:off x="926983" y="3072017"/>
              <a:ext cx="2167325"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públics</a:t>
              </a:r>
              <a:endParaRPr lang="ca-ES" sz="1600" dirty="0"/>
            </a:p>
          </p:txBody>
        </p:sp>
      </p:grpSp>
      <p:grpSp>
        <p:nvGrpSpPr>
          <p:cNvPr id="13" name="Agrupa 12">
            <a:extLst>
              <a:ext uri="{FF2B5EF4-FFF2-40B4-BE49-F238E27FC236}">
                <a16:creationId xmlns:a16="http://schemas.microsoft.com/office/drawing/2014/main" id="{95FD84C4-290E-4330-B370-AC6D68CC71C0}"/>
              </a:ext>
            </a:extLst>
          </p:cNvPr>
          <p:cNvGrpSpPr/>
          <p:nvPr/>
        </p:nvGrpSpPr>
        <p:grpSpPr>
          <a:xfrm>
            <a:off x="3285606" y="5780775"/>
            <a:ext cx="3658365" cy="438910"/>
            <a:chOff x="456859" y="3766815"/>
            <a:chExt cx="3658365" cy="438910"/>
          </a:xfrm>
        </p:grpSpPr>
        <p:pic>
          <p:nvPicPr>
            <p:cNvPr id="3" name="Imatge 2">
              <a:extLst>
                <a:ext uri="{FF2B5EF4-FFF2-40B4-BE49-F238E27FC236}">
                  <a16:creationId xmlns:a16="http://schemas.microsoft.com/office/drawing/2014/main" id="{19D414C2-9B4C-44FF-B709-7126486CAE8A}"/>
                </a:ext>
              </a:extLst>
            </p:cNvPr>
            <p:cNvPicPr>
              <a:picLocks noChangeAspect="1"/>
            </p:cNvPicPr>
            <p:nvPr/>
          </p:nvPicPr>
          <p:blipFill>
            <a:blip r:embed="rId3"/>
            <a:stretch>
              <a:fillRect/>
            </a:stretch>
          </p:blipFill>
          <p:spPr>
            <a:xfrm>
              <a:off x="456859" y="3766815"/>
              <a:ext cx="450990" cy="438910"/>
            </a:xfrm>
            <a:prstGeom prst="rect">
              <a:avLst/>
            </a:prstGeom>
          </p:spPr>
        </p:pic>
        <p:sp>
          <p:nvSpPr>
            <p:cNvPr id="7" name="QuadreDeText 6">
              <a:extLst>
                <a:ext uri="{FF2B5EF4-FFF2-40B4-BE49-F238E27FC236}">
                  <a16:creationId xmlns:a16="http://schemas.microsoft.com/office/drawing/2014/main" id="{475F9660-EB3F-40DF-B99D-9B4D44FE6C96}"/>
                </a:ext>
              </a:extLst>
            </p:cNvPr>
            <p:cNvSpPr txBox="1"/>
            <p:nvPr/>
          </p:nvSpPr>
          <p:spPr>
            <a:xfrm>
              <a:off x="892995" y="3816993"/>
              <a:ext cx="3222229" cy="338554"/>
            </a:xfrm>
            <a:prstGeom prst="rect">
              <a:avLst/>
            </a:prstGeom>
            <a:noFill/>
          </p:spPr>
          <p:txBody>
            <a:bodyPr wrap="none" rtlCol="0">
              <a:spAutoFit/>
            </a:bodyPr>
            <a:lstStyle/>
            <a:p>
              <a:r>
                <a:rPr lang="es-ES" sz="1600" dirty="0"/>
                <a:t>Centres </a:t>
              </a:r>
              <a:r>
                <a:rPr lang="es-ES" sz="1600" dirty="0" err="1"/>
                <a:t>escolars</a:t>
              </a:r>
              <a:r>
                <a:rPr lang="es-ES" sz="1600" dirty="0"/>
                <a:t> </a:t>
              </a:r>
              <a:r>
                <a:rPr lang="es-ES" sz="1600" dirty="0" err="1"/>
                <a:t>privats</a:t>
              </a:r>
              <a:r>
                <a:rPr lang="es-ES" sz="1600" dirty="0"/>
                <a:t> o </a:t>
              </a:r>
              <a:r>
                <a:rPr lang="es-ES" sz="1600" dirty="0" err="1"/>
                <a:t>concertats</a:t>
              </a:r>
              <a:endParaRPr lang="ca-ES" sz="1600" dirty="0"/>
            </a:p>
          </p:txBody>
        </p:sp>
      </p:grpSp>
      <p:grpSp>
        <p:nvGrpSpPr>
          <p:cNvPr id="12" name="Agrupa 11">
            <a:extLst>
              <a:ext uri="{FF2B5EF4-FFF2-40B4-BE49-F238E27FC236}">
                <a16:creationId xmlns:a16="http://schemas.microsoft.com/office/drawing/2014/main" id="{0F2FABE1-6D9A-49BA-A423-610FCBEBB8CE}"/>
              </a:ext>
            </a:extLst>
          </p:cNvPr>
          <p:cNvGrpSpPr/>
          <p:nvPr/>
        </p:nvGrpSpPr>
        <p:grpSpPr>
          <a:xfrm>
            <a:off x="9339045" y="5806450"/>
            <a:ext cx="2474701" cy="467212"/>
            <a:chOff x="470972" y="5276803"/>
            <a:chExt cx="2474701" cy="467212"/>
          </a:xfrm>
        </p:grpSpPr>
        <p:pic>
          <p:nvPicPr>
            <p:cNvPr id="5" name="Imatge 4">
              <a:extLst>
                <a:ext uri="{FF2B5EF4-FFF2-40B4-BE49-F238E27FC236}">
                  <a16:creationId xmlns:a16="http://schemas.microsoft.com/office/drawing/2014/main" id="{2B3E9174-B977-4AD6-9A6F-7C696A5A1F90}"/>
                </a:ext>
              </a:extLst>
            </p:cNvPr>
            <p:cNvPicPr>
              <a:picLocks noChangeAspect="1"/>
            </p:cNvPicPr>
            <p:nvPr/>
          </p:nvPicPr>
          <p:blipFill rotWithShape="1">
            <a:blip r:embed="rId4"/>
            <a:srcRect l="18906" t="13601" r="19860" b="15673"/>
            <a:stretch/>
          </p:blipFill>
          <p:spPr>
            <a:xfrm>
              <a:off x="470972" y="5276803"/>
              <a:ext cx="436876" cy="467212"/>
            </a:xfrm>
            <a:prstGeom prst="rect">
              <a:avLst/>
            </a:prstGeom>
          </p:spPr>
        </p:pic>
        <p:sp>
          <p:nvSpPr>
            <p:cNvPr id="8" name="QuadreDeText 7">
              <a:extLst>
                <a:ext uri="{FF2B5EF4-FFF2-40B4-BE49-F238E27FC236}">
                  <a16:creationId xmlns:a16="http://schemas.microsoft.com/office/drawing/2014/main" id="{6CCAA6EB-86AD-4D94-AEDB-39D585D030D6}"/>
                </a:ext>
              </a:extLst>
            </p:cNvPr>
            <p:cNvSpPr txBox="1"/>
            <p:nvPr/>
          </p:nvSpPr>
          <p:spPr>
            <a:xfrm>
              <a:off x="892995" y="5318781"/>
              <a:ext cx="2052678" cy="338554"/>
            </a:xfrm>
            <a:prstGeom prst="rect">
              <a:avLst/>
            </a:prstGeom>
            <a:noFill/>
          </p:spPr>
          <p:txBody>
            <a:bodyPr wrap="none" rtlCol="0">
              <a:spAutoFit/>
            </a:bodyPr>
            <a:lstStyle/>
            <a:p>
              <a:r>
                <a:rPr lang="es-ES" sz="1600" dirty="0" err="1"/>
                <a:t>Empreses</a:t>
              </a:r>
              <a:r>
                <a:rPr lang="es-ES" sz="1600" dirty="0"/>
                <a:t> productores</a:t>
              </a:r>
              <a:endParaRPr lang="ca-ES" sz="1600" dirty="0"/>
            </a:p>
          </p:txBody>
        </p:sp>
      </p:grpSp>
      <p:grpSp>
        <p:nvGrpSpPr>
          <p:cNvPr id="11" name="Agrupa 10">
            <a:extLst>
              <a:ext uri="{FF2B5EF4-FFF2-40B4-BE49-F238E27FC236}">
                <a16:creationId xmlns:a16="http://schemas.microsoft.com/office/drawing/2014/main" id="{0ABF6401-6A89-4D3E-B3AA-6A59B4ABACBB}"/>
              </a:ext>
            </a:extLst>
          </p:cNvPr>
          <p:cNvGrpSpPr/>
          <p:nvPr/>
        </p:nvGrpSpPr>
        <p:grpSpPr>
          <a:xfrm>
            <a:off x="7369021" y="5774744"/>
            <a:ext cx="1550350" cy="450972"/>
            <a:chOff x="470972" y="4526657"/>
            <a:chExt cx="1550350" cy="450972"/>
          </a:xfrm>
        </p:grpSpPr>
        <p:pic>
          <p:nvPicPr>
            <p:cNvPr id="4" name="Imatge 3">
              <a:extLst>
                <a:ext uri="{FF2B5EF4-FFF2-40B4-BE49-F238E27FC236}">
                  <a16:creationId xmlns:a16="http://schemas.microsoft.com/office/drawing/2014/main" id="{67B79EF1-ABDB-4E82-A86E-F981461A195C}"/>
                </a:ext>
              </a:extLst>
            </p:cNvPr>
            <p:cNvPicPr>
              <a:picLocks noChangeAspect="1"/>
            </p:cNvPicPr>
            <p:nvPr/>
          </p:nvPicPr>
          <p:blipFill rotWithShape="1">
            <a:blip r:embed="rId5"/>
            <a:srcRect l="23466" t="19820" r="21423" b="21997"/>
            <a:stretch/>
          </p:blipFill>
          <p:spPr>
            <a:xfrm>
              <a:off x="470972" y="4526657"/>
              <a:ext cx="436876" cy="450972"/>
            </a:xfrm>
            <a:prstGeom prst="rect">
              <a:avLst/>
            </a:prstGeom>
          </p:spPr>
        </p:pic>
        <p:sp>
          <p:nvSpPr>
            <p:cNvPr id="9" name="QuadreDeText 8">
              <a:extLst>
                <a:ext uri="{FF2B5EF4-FFF2-40B4-BE49-F238E27FC236}">
                  <a16:creationId xmlns:a16="http://schemas.microsoft.com/office/drawing/2014/main" id="{3B7A9037-78BE-4CDF-8036-380126710CDE}"/>
                </a:ext>
              </a:extLst>
            </p:cNvPr>
            <p:cNvSpPr txBox="1"/>
            <p:nvPr/>
          </p:nvSpPr>
          <p:spPr>
            <a:xfrm>
              <a:off x="926983" y="4563111"/>
              <a:ext cx="1094339" cy="338554"/>
            </a:xfrm>
            <a:prstGeom prst="rect">
              <a:avLst/>
            </a:prstGeom>
            <a:noFill/>
          </p:spPr>
          <p:txBody>
            <a:bodyPr wrap="none" rtlCol="0">
              <a:spAutoFit/>
            </a:bodyPr>
            <a:lstStyle/>
            <a:p>
              <a:r>
                <a:rPr lang="es-ES" sz="1600" dirty="0" err="1"/>
                <a:t>Productors</a:t>
              </a:r>
              <a:endParaRPr lang="ca-ES" sz="1600" dirty="0"/>
            </a:p>
          </p:txBody>
        </p:sp>
      </p:grpSp>
      <p:pic>
        <p:nvPicPr>
          <p:cNvPr id="10" name="Imatge 9">
            <a:hlinkClick r:id="rId6"/>
            <a:extLst>
              <a:ext uri="{FF2B5EF4-FFF2-40B4-BE49-F238E27FC236}">
                <a16:creationId xmlns:a16="http://schemas.microsoft.com/office/drawing/2014/main" id="{EA2329FA-002D-444D-9607-6FFB67755F5D}"/>
              </a:ext>
            </a:extLst>
          </p:cNvPr>
          <p:cNvPicPr/>
          <p:nvPr/>
        </p:nvPicPr>
        <p:blipFill rotWithShape="1">
          <a:blip r:embed="rId7"/>
          <a:srcRect t="26076" b="-2453"/>
          <a:stretch/>
        </p:blipFill>
        <p:spPr bwMode="auto">
          <a:xfrm>
            <a:off x="1980595" y="1669542"/>
            <a:ext cx="7483959" cy="4187518"/>
          </a:xfrm>
          <a:prstGeom prst="rect">
            <a:avLst/>
          </a:prstGeom>
          <a:ln>
            <a:noFill/>
          </a:ln>
          <a:extLst>
            <a:ext uri="{53640926-AAD7-44D8-BBD7-CCE9431645EC}">
              <a14:shadowObscured xmlns:a14="http://schemas.microsoft.com/office/drawing/2010/main"/>
            </a:ext>
          </a:extLst>
        </p:spPr>
      </p:pic>
      <p:sp>
        <p:nvSpPr>
          <p:cNvPr id="16" name="Títol 4">
            <a:extLst>
              <a:ext uri="{FF2B5EF4-FFF2-40B4-BE49-F238E27FC236}">
                <a16:creationId xmlns:a16="http://schemas.microsoft.com/office/drawing/2014/main" id="{E945C196-EFEF-4FAF-A72B-690F45739869}"/>
              </a:ext>
            </a:extLst>
          </p:cNvPr>
          <p:cNvSpPr txBox="1">
            <a:spLocks/>
          </p:cNvSpPr>
          <p:nvPr/>
        </p:nvSpPr>
        <p:spPr>
          <a:xfrm>
            <a:off x="823314" y="388062"/>
            <a:ext cx="10545371" cy="1450757"/>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a-ES"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Mapa de la delegació del Vallès Occidental</a:t>
            </a:r>
            <a:endParaRPr lang="ca-ES" dirty="0"/>
          </a:p>
        </p:txBody>
      </p:sp>
      <p:sp>
        <p:nvSpPr>
          <p:cNvPr id="17" name="Oval 16">
            <a:hlinkClick r:id="rId6"/>
            <a:extLst>
              <a:ext uri="{FF2B5EF4-FFF2-40B4-BE49-F238E27FC236}">
                <a16:creationId xmlns:a16="http://schemas.microsoft.com/office/drawing/2014/main" id="{30B29BEE-D996-4181-A442-8879C79379BA}"/>
              </a:ext>
            </a:extLst>
          </p:cNvPr>
          <p:cNvSpPr/>
          <p:nvPr/>
        </p:nvSpPr>
        <p:spPr>
          <a:xfrm>
            <a:off x="9579934" y="2647507"/>
            <a:ext cx="1545265" cy="1450757"/>
          </a:xfrm>
          <a:prstGeom prst="ellipse">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a:t>Ves al mapa</a:t>
            </a:r>
          </a:p>
        </p:txBody>
      </p:sp>
    </p:spTree>
    <p:extLst>
      <p:ext uri="{BB962C8B-B14F-4D97-AF65-F5344CB8AC3E}">
        <p14:creationId xmlns:p14="http://schemas.microsoft.com/office/powerpoint/2010/main" val="2498939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757050" y="2967335"/>
            <a:ext cx="10677923"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RESULTATS: </a:t>
            </a:r>
            <a:r>
              <a:rPr lang="ca-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DEMANDA I OFERTA</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960246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3799538" y="2967335"/>
            <a:ext cx="4592924"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JUSTIFICACIÓ</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185004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áfico 11">
            <a:extLst>
              <a:ext uri="{FF2B5EF4-FFF2-40B4-BE49-F238E27FC236}">
                <a16:creationId xmlns:a16="http://schemas.microsoft.com/office/drawing/2014/main" id="{BCDCC4F8-850D-4701-A0D7-FB92F0E03D45}"/>
              </a:ext>
            </a:extLst>
          </p:cNvPr>
          <p:cNvGraphicFramePr/>
          <p:nvPr>
            <p:extLst>
              <p:ext uri="{D42A27DB-BD31-4B8C-83A1-F6EECF244321}">
                <p14:modId xmlns:p14="http://schemas.microsoft.com/office/powerpoint/2010/main" val="2334201534"/>
              </p:ext>
            </p:extLst>
          </p:nvPr>
        </p:nvGraphicFramePr>
        <p:xfrm>
          <a:off x="1271216" y="2009529"/>
          <a:ext cx="4191000" cy="2259620"/>
        </p:xfrm>
        <a:graphic>
          <a:graphicData uri="http://schemas.openxmlformats.org/drawingml/2006/chart">
            <c:chart xmlns:c="http://schemas.openxmlformats.org/drawingml/2006/chart" xmlns:r="http://schemas.openxmlformats.org/officeDocument/2006/relationships" r:id="rId2"/>
          </a:graphicData>
        </a:graphic>
      </p:graphicFrame>
      <p:sp>
        <p:nvSpPr>
          <p:cNvPr id="13" name="CuadroTexto 12">
            <a:extLst>
              <a:ext uri="{FF2B5EF4-FFF2-40B4-BE49-F238E27FC236}">
                <a16:creationId xmlns:a16="http://schemas.microsoft.com/office/drawing/2014/main" id="{91AA28EB-908F-4517-9583-85BEE305498F}"/>
              </a:ext>
            </a:extLst>
          </p:cNvPr>
          <p:cNvSpPr txBox="1"/>
          <p:nvPr/>
        </p:nvSpPr>
        <p:spPr>
          <a:xfrm>
            <a:off x="1565623" y="4472349"/>
            <a:ext cx="3602183" cy="923330"/>
          </a:xfrm>
          <a:prstGeom prst="rect">
            <a:avLst/>
          </a:prstGeom>
          <a:noFill/>
        </p:spPr>
        <p:txBody>
          <a:bodyPr wrap="square" rtlCol="0">
            <a:spAutoFit/>
          </a:bodyPr>
          <a:lstStyle/>
          <a:p>
            <a:pPr algn="ctr"/>
            <a:r>
              <a:rPr lang="ca-ES" b="1" dirty="0"/>
              <a:t>El 34% dels alumnes dels centres educatius catalans consumeixen els menús escolars durant tot el curs</a:t>
            </a:r>
          </a:p>
        </p:txBody>
      </p:sp>
      <p:grpSp>
        <p:nvGrpSpPr>
          <p:cNvPr id="20" name="Grupo 19">
            <a:extLst>
              <a:ext uri="{FF2B5EF4-FFF2-40B4-BE49-F238E27FC236}">
                <a16:creationId xmlns:a16="http://schemas.microsoft.com/office/drawing/2014/main" id="{F0EA8A3A-B0DE-406F-9419-CA95945AC7FF}"/>
              </a:ext>
            </a:extLst>
          </p:cNvPr>
          <p:cNvGrpSpPr/>
          <p:nvPr/>
        </p:nvGrpSpPr>
        <p:grpSpPr>
          <a:xfrm>
            <a:off x="6530109" y="530097"/>
            <a:ext cx="3456662" cy="5797806"/>
            <a:chOff x="2198572" y="731638"/>
            <a:chExt cx="3992054" cy="5797806"/>
          </a:xfrm>
        </p:grpSpPr>
        <p:pic>
          <p:nvPicPr>
            <p:cNvPr id="18" name="Imagen 17">
              <a:extLst>
                <a:ext uri="{FF2B5EF4-FFF2-40B4-BE49-F238E27FC236}">
                  <a16:creationId xmlns:a16="http://schemas.microsoft.com/office/drawing/2014/main" id="{DD171D1A-74D8-4B7C-9574-6721747D4B97}"/>
                </a:ext>
              </a:extLst>
            </p:cNvPr>
            <p:cNvPicPr>
              <a:picLocks noChangeAspect="1"/>
            </p:cNvPicPr>
            <p:nvPr/>
          </p:nvPicPr>
          <p:blipFill rotWithShape="1">
            <a:blip r:embed="rId3"/>
            <a:srcRect b="4429"/>
            <a:stretch/>
          </p:blipFill>
          <p:spPr>
            <a:xfrm rot="5400000">
              <a:off x="1499969" y="2060143"/>
              <a:ext cx="5167904" cy="3770698"/>
            </a:xfrm>
            <a:prstGeom prst="rect">
              <a:avLst/>
            </a:prstGeom>
          </p:spPr>
        </p:pic>
        <p:sp>
          <p:nvSpPr>
            <p:cNvPr id="19" name="CuadroTexto 18">
              <a:extLst>
                <a:ext uri="{FF2B5EF4-FFF2-40B4-BE49-F238E27FC236}">
                  <a16:creationId xmlns:a16="http://schemas.microsoft.com/office/drawing/2014/main" id="{851AF583-C466-4D88-855C-0C42F4727883}"/>
                </a:ext>
              </a:extLst>
            </p:cNvPr>
            <p:cNvSpPr txBox="1"/>
            <p:nvPr/>
          </p:nvSpPr>
          <p:spPr>
            <a:xfrm>
              <a:off x="2419928" y="731638"/>
              <a:ext cx="3770698" cy="378886"/>
            </a:xfrm>
            <a:prstGeom prst="rect">
              <a:avLst/>
            </a:prstGeom>
            <a:noFill/>
          </p:spPr>
          <p:txBody>
            <a:bodyPr wrap="square" rtlCol="0">
              <a:spAutoFit/>
            </a:bodyPr>
            <a:lstStyle/>
            <a:p>
              <a:pPr algn="ctr"/>
              <a:r>
                <a:rPr lang="ca-ES" sz="1862" dirty="0">
                  <a:solidFill>
                    <a:prstClr val="black">
                      <a:lumMod val="65000"/>
                      <a:lumOff val="35000"/>
                    </a:prstClr>
                  </a:solidFill>
                </a:rPr>
                <a:t>Demanda de menús segons comarca</a:t>
              </a:r>
            </a:p>
          </p:txBody>
        </p:sp>
      </p:grpSp>
      <p:sp>
        <p:nvSpPr>
          <p:cNvPr id="21" name="CuadroTexto 20">
            <a:extLst>
              <a:ext uri="{FF2B5EF4-FFF2-40B4-BE49-F238E27FC236}">
                <a16:creationId xmlns:a16="http://schemas.microsoft.com/office/drawing/2014/main" id="{BE0B13D7-DD64-431D-9F31-2F74990D4654}"/>
              </a:ext>
            </a:extLst>
          </p:cNvPr>
          <p:cNvSpPr txBox="1"/>
          <p:nvPr/>
        </p:nvSpPr>
        <p:spPr>
          <a:xfrm>
            <a:off x="1565624" y="1159998"/>
            <a:ext cx="3602183" cy="646331"/>
          </a:xfrm>
          <a:prstGeom prst="rect">
            <a:avLst/>
          </a:prstGeom>
          <a:noFill/>
        </p:spPr>
        <p:txBody>
          <a:bodyPr wrap="square" rtlCol="0">
            <a:spAutoFit/>
          </a:bodyPr>
          <a:lstStyle/>
          <a:p>
            <a:pPr algn="ctr"/>
            <a:r>
              <a:rPr lang="ca-ES" b="1" dirty="0"/>
              <a:t>A Catalunya ens consumeixen 51,2 milions de menús per curs escolar</a:t>
            </a:r>
          </a:p>
        </p:txBody>
      </p:sp>
    </p:spTree>
    <p:extLst>
      <p:ext uri="{BB962C8B-B14F-4D97-AF65-F5344CB8AC3E}">
        <p14:creationId xmlns:p14="http://schemas.microsoft.com/office/powerpoint/2010/main" val="29953453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4">
            <a:extLst>
              <a:ext uri="{FF2B5EF4-FFF2-40B4-BE49-F238E27FC236}">
                <a16:creationId xmlns:a16="http://schemas.microsoft.com/office/drawing/2014/main" id="{F2765B78-94B8-4CE6-B5AD-F0557E186A6B}"/>
              </a:ext>
            </a:extLst>
          </p:cNvPr>
          <p:cNvGraphicFramePr>
            <a:graphicFrameLocks noGrp="1"/>
          </p:cNvGraphicFramePr>
          <p:nvPr>
            <p:extLst>
              <p:ext uri="{D42A27DB-BD31-4B8C-83A1-F6EECF244321}">
                <p14:modId xmlns:p14="http://schemas.microsoft.com/office/powerpoint/2010/main" val="902432724"/>
              </p:ext>
            </p:extLst>
          </p:nvPr>
        </p:nvGraphicFramePr>
        <p:xfrm>
          <a:off x="1477818" y="719666"/>
          <a:ext cx="8682184" cy="3373120"/>
        </p:xfrm>
        <a:graphic>
          <a:graphicData uri="http://schemas.openxmlformats.org/drawingml/2006/table">
            <a:tbl>
              <a:tblPr firstRow="1" bandRow="1">
                <a:tableStyleId>{5C22544A-7EE6-4342-B048-85BDC9FD1C3A}</a:tableStyleId>
              </a:tblPr>
              <a:tblGrid>
                <a:gridCol w="2170546">
                  <a:extLst>
                    <a:ext uri="{9D8B030D-6E8A-4147-A177-3AD203B41FA5}">
                      <a16:colId xmlns:a16="http://schemas.microsoft.com/office/drawing/2014/main" val="846136609"/>
                    </a:ext>
                  </a:extLst>
                </a:gridCol>
                <a:gridCol w="2170546">
                  <a:extLst>
                    <a:ext uri="{9D8B030D-6E8A-4147-A177-3AD203B41FA5}">
                      <a16:colId xmlns:a16="http://schemas.microsoft.com/office/drawing/2014/main" val="2580197439"/>
                    </a:ext>
                  </a:extLst>
                </a:gridCol>
                <a:gridCol w="2170546">
                  <a:extLst>
                    <a:ext uri="{9D8B030D-6E8A-4147-A177-3AD203B41FA5}">
                      <a16:colId xmlns:a16="http://schemas.microsoft.com/office/drawing/2014/main" val="851462765"/>
                    </a:ext>
                  </a:extLst>
                </a:gridCol>
                <a:gridCol w="2170546">
                  <a:extLst>
                    <a:ext uri="{9D8B030D-6E8A-4147-A177-3AD203B41FA5}">
                      <a16:colId xmlns:a16="http://schemas.microsoft.com/office/drawing/2014/main" val="4224192183"/>
                    </a:ext>
                  </a:extLst>
                </a:gridCol>
              </a:tblGrid>
              <a:tr h="370840">
                <a:tc>
                  <a:txBody>
                    <a:bodyPr/>
                    <a:lstStyle/>
                    <a:p>
                      <a:endParaRPr lang="ca-ES" sz="1500"/>
                    </a:p>
                  </a:txBody>
                  <a:tcPr/>
                </a:tc>
                <a:tc>
                  <a:txBody>
                    <a:bodyPr/>
                    <a:lstStyle/>
                    <a:p>
                      <a:r>
                        <a:rPr lang="es-ES" sz="1500" dirty="0"/>
                        <a:t>ESTIMACIÓ TOTAL DE DEMANDA A CATALUNYA</a:t>
                      </a:r>
                    </a:p>
                    <a:p>
                      <a:r>
                        <a:rPr lang="es-ES" sz="1500" dirty="0"/>
                        <a:t>51.200.000,00</a:t>
                      </a:r>
                      <a:endParaRPr lang="ca-ES" sz="1500" dirty="0"/>
                    </a:p>
                  </a:txBody>
                  <a:tcPr/>
                </a:tc>
                <a:tc>
                  <a:txBody>
                    <a:bodyPr/>
                    <a:lstStyle/>
                    <a:p>
                      <a:r>
                        <a:rPr lang="es-ES" sz="1500" dirty="0"/>
                        <a:t>PRODUCCIÓ</a:t>
                      </a:r>
                      <a:endParaRPr lang="ca-ES" sz="1500" dirty="0"/>
                    </a:p>
                  </a:txBody>
                  <a:tcPr/>
                </a:tc>
                <a:tc>
                  <a:txBody>
                    <a:bodyPr/>
                    <a:lstStyle/>
                    <a:p>
                      <a:r>
                        <a:rPr lang="es-ES" sz="1500" dirty="0"/>
                        <a:t>% CONSUM</a:t>
                      </a:r>
                      <a:endParaRPr lang="ca-ES" sz="1500" dirty="0"/>
                    </a:p>
                  </a:txBody>
                  <a:tcPr/>
                </a:tc>
                <a:extLst>
                  <a:ext uri="{0D108BD9-81ED-4DB2-BD59-A6C34878D82A}">
                    <a16:rowId xmlns:a16="http://schemas.microsoft.com/office/drawing/2014/main" val="2477575236"/>
                  </a:ext>
                </a:extLst>
              </a:tr>
              <a:tr h="370840">
                <a:tc>
                  <a:txBody>
                    <a:bodyPr/>
                    <a:lstStyle/>
                    <a:p>
                      <a:r>
                        <a:rPr lang="es-ES" sz="1500" b="1" dirty="0" err="1"/>
                        <a:t>Hortalisses</a:t>
                      </a:r>
                      <a:r>
                        <a:rPr lang="es-ES" sz="1500" b="1" dirty="0"/>
                        <a:t> (Kg)</a:t>
                      </a:r>
                      <a:endParaRPr lang="ca-ES" sz="1500" b="1" dirty="0"/>
                    </a:p>
                  </a:txBody>
                  <a:tcPr/>
                </a:tc>
                <a:tc>
                  <a:txBody>
                    <a:bodyPr/>
                    <a:lstStyle/>
                    <a:p>
                      <a:r>
                        <a:rPr lang="es-ES" sz="1500" dirty="0"/>
                        <a:t>7.953.834,67</a:t>
                      </a:r>
                      <a:endParaRPr lang="ca-ES" sz="1500" dirty="0"/>
                    </a:p>
                  </a:txBody>
                  <a:tcPr/>
                </a:tc>
                <a:tc>
                  <a:txBody>
                    <a:bodyPr/>
                    <a:lstStyle/>
                    <a:p>
                      <a:r>
                        <a:rPr lang="es-ES" sz="1500" dirty="0"/>
                        <a:t>226.209.438</a:t>
                      </a:r>
                      <a:endParaRPr lang="ca-ES" sz="1500" dirty="0"/>
                    </a:p>
                  </a:txBody>
                  <a:tcPr/>
                </a:tc>
                <a:tc>
                  <a:txBody>
                    <a:bodyPr/>
                    <a:lstStyle/>
                    <a:p>
                      <a:r>
                        <a:rPr lang="es-ES" sz="1500" dirty="0"/>
                        <a:t>3,52%</a:t>
                      </a:r>
                      <a:endParaRPr lang="ca-ES" sz="1500" dirty="0"/>
                    </a:p>
                  </a:txBody>
                  <a:tcPr/>
                </a:tc>
                <a:extLst>
                  <a:ext uri="{0D108BD9-81ED-4DB2-BD59-A6C34878D82A}">
                    <a16:rowId xmlns:a16="http://schemas.microsoft.com/office/drawing/2014/main" val="4118030484"/>
                  </a:ext>
                </a:extLst>
              </a:tr>
              <a:tr h="370840">
                <a:tc>
                  <a:txBody>
                    <a:bodyPr/>
                    <a:lstStyle/>
                    <a:p>
                      <a:r>
                        <a:rPr lang="es-ES" sz="1500" b="1" dirty="0" err="1"/>
                        <a:t>Fruita</a:t>
                      </a:r>
                      <a:r>
                        <a:rPr lang="es-ES" sz="1500" b="1" dirty="0"/>
                        <a:t> (Kg)</a:t>
                      </a:r>
                      <a:endParaRPr lang="ca-ES" sz="1500" b="1" dirty="0"/>
                    </a:p>
                  </a:txBody>
                  <a:tcPr/>
                </a:tc>
                <a:tc>
                  <a:txBody>
                    <a:bodyPr/>
                    <a:lstStyle/>
                    <a:p>
                      <a:r>
                        <a:rPr lang="es-ES" sz="1500" dirty="0"/>
                        <a:t>1.966.080,00</a:t>
                      </a:r>
                      <a:endParaRPr lang="ca-ES" sz="1500" dirty="0"/>
                    </a:p>
                  </a:txBody>
                  <a:tcPr/>
                </a:tc>
                <a:tc>
                  <a:txBody>
                    <a:bodyPr/>
                    <a:lstStyle/>
                    <a:p>
                      <a:r>
                        <a:rPr lang="es-ES" sz="1500" dirty="0"/>
                        <a:t>179.299.000</a:t>
                      </a:r>
                      <a:endParaRPr lang="ca-ES" sz="1500" dirty="0"/>
                    </a:p>
                  </a:txBody>
                  <a:tcPr/>
                </a:tc>
                <a:tc>
                  <a:txBody>
                    <a:bodyPr/>
                    <a:lstStyle/>
                    <a:p>
                      <a:r>
                        <a:rPr lang="es-ES" sz="1500" dirty="0"/>
                        <a:t>1,10%</a:t>
                      </a:r>
                      <a:endParaRPr lang="ca-ES" sz="1500" dirty="0"/>
                    </a:p>
                  </a:txBody>
                  <a:tcPr/>
                </a:tc>
                <a:extLst>
                  <a:ext uri="{0D108BD9-81ED-4DB2-BD59-A6C34878D82A}">
                    <a16:rowId xmlns:a16="http://schemas.microsoft.com/office/drawing/2014/main" val="3076474547"/>
                  </a:ext>
                </a:extLst>
              </a:tr>
              <a:tr h="370840">
                <a:tc>
                  <a:txBody>
                    <a:bodyPr/>
                    <a:lstStyle/>
                    <a:p>
                      <a:r>
                        <a:rPr lang="es-ES" sz="1500" b="1" dirty="0" err="1"/>
                        <a:t>Carns</a:t>
                      </a:r>
                      <a:r>
                        <a:rPr lang="es-ES" sz="1500" b="1" dirty="0"/>
                        <a:t> (Kg)</a:t>
                      </a:r>
                    </a:p>
                  </a:txBody>
                  <a:tcPr/>
                </a:tc>
                <a:tc>
                  <a:txBody>
                    <a:bodyPr/>
                    <a:lstStyle/>
                    <a:p>
                      <a:r>
                        <a:rPr lang="es-ES" sz="1500" dirty="0"/>
                        <a:t>1.850.026,67</a:t>
                      </a:r>
                      <a:endParaRPr lang="ca-ES" sz="1500" dirty="0"/>
                    </a:p>
                  </a:txBody>
                  <a:tcPr/>
                </a:tc>
                <a:tc>
                  <a:txBody>
                    <a:bodyPr/>
                    <a:lstStyle/>
                    <a:p>
                      <a:r>
                        <a:rPr lang="es-ES" sz="1500" dirty="0"/>
                        <a:t>1.285.591.000</a:t>
                      </a:r>
                      <a:endParaRPr lang="ca-ES" sz="1500" dirty="0"/>
                    </a:p>
                  </a:txBody>
                  <a:tcPr/>
                </a:tc>
                <a:tc>
                  <a:txBody>
                    <a:bodyPr/>
                    <a:lstStyle/>
                    <a:p>
                      <a:r>
                        <a:rPr lang="es-ES" sz="1500" dirty="0"/>
                        <a:t>0,14%</a:t>
                      </a:r>
                      <a:endParaRPr lang="ca-ES" sz="1500" dirty="0"/>
                    </a:p>
                  </a:txBody>
                  <a:tcPr/>
                </a:tc>
                <a:extLst>
                  <a:ext uri="{0D108BD9-81ED-4DB2-BD59-A6C34878D82A}">
                    <a16:rowId xmlns:a16="http://schemas.microsoft.com/office/drawing/2014/main" val="360242673"/>
                  </a:ext>
                </a:extLst>
              </a:tr>
              <a:tr h="370840">
                <a:tc>
                  <a:txBody>
                    <a:bodyPr/>
                    <a:lstStyle/>
                    <a:p>
                      <a:r>
                        <a:rPr lang="es-ES" sz="1500" b="1" dirty="0" err="1"/>
                        <a:t>Farinacis</a:t>
                      </a:r>
                      <a:r>
                        <a:rPr lang="es-ES" sz="1500" b="1" dirty="0"/>
                        <a:t> (Kg)</a:t>
                      </a:r>
                      <a:endParaRPr lang="ca-ES" sz="1500" b="1" dirty="0"/>
                    </a:p>
                  </a:txBody>
                  <a:tcPr/>
                </a:tc>
                <a:tc>
                  <a:txBody>
                    <a:bodyPr/>
                    <a:lstStyle/>
                    <a:p>
                      <a:r>
                        <a:rPr lang="es-ES" sz="1500" dirty="0"/>
                        <a:t>1.442.133,33</a:t>
                      </a:r>
                      <a:endParaRPr lang="ca-ES" sz="1500" dirty="0"/>
                    </a:p>
                  </a:txBody>
                  <a:tcPr/>
                </a:tc>
                <a:tc>
                  <a:txBody>
                    <a:bodyPr/>
                    <a:lstStyle/>
                    <a:p>
                      <a:r>
                        <a:rPr lang="es-ES" sz="1500" dirty="0"/>
                        <a:t>1.888.535.000</a:t>
                      </a:r>
                      <a:endParaRPr lang="ca-ES" sz="1500" dirty="0"/>
                    </a:p>
                  </a:txBody>
                  <a:tcPr/>
                </a:tc>
                <a:tc>
                  <a:txBody>
                    <a:bodyPr/>
                    <a:lstStyle/>
                    <a:p>
                      <a:r>
                        <a:rPr lang="es-ES" sz="1500" dirty="0"/>
                        <a:t>0,08%</a:t>
                      </a:r>
                      <a:endParaRPr lang="ca-ES" sz="1500" dirty="0"/>
                    </a:p>
                  </a:txBody>
                  <a:tcPr/>
                </a:tc>
                <a:extLst>
                  <a:ext uri="{0D108BD9-81ED-4DB2-BD59-A6C34878D82A}">
                    <a16:rowId xmlns:a16="http://schemas.microsoft.com/office/drawing/2014/main" val="55314585"/>
                  </a:ext>
                </a:extLst>
              </a:tr>
              <a:tr h="370840">
                <a:tc>
                  <a:txBody>
                    <a:bodyPr/>
                    <a:lstStyle/>
                    <a:p>
                      <a:r>
                        <a:rPr lang="es-ES" sz="1500" b="1" dirty="0" err="1"/>
                        <a:t>Llegums</a:t>
                      </a:r>
                      <a:r>
                        <a:rPr lang="es-ES" sz="1500" b="1" dirty="0"/>
                        <a:t> (Kg)</a:t>
                      </a:r>
                      <a:endParaRPr lang="ca-ES" sz="1500" b="1" dirty="0"/>
                    </a:p>
                  </a:txBody>
                  <a:tcPr/>
                </a:tc>
                <a:tc>
                  <a:txBody>
                    <a:bodyPr/>
                    <a:lstStyle/>
                    <a:p>
                      <a:r>
                        <a:rPr lang="es-ES" sz="1500" dirty="0"/>
                        <a:t>810.66,67</a:t>
                      </a:r>
                      <a:endParaRPr lang="ca-ES" sz="1500" dirty="0"/>
                    </a:p>
                  </a:txBody>
                  <a:tcPr/>
                </a:tc>
                <a:tc>
                  <a:txBody>
                    <a:bodyPr/>
                    <a:lstStyle/>
                    <a:p>
                      <a:r>
                        <a:rPr lang="es-ES" sz="1500" dirty="0"/>
                        <a:t>24.626.000</a:t>
                      </a:r>
                      <a:endParaRPr lang="ca-ES" sz="1500" dirty="0"/>
                    </a:p>
                  </a:txBody>
                  <a:tcPr/>
                </a:tc>
                <a:tc>
                  <a:txBody>
                    <a:bodyPr/>
                    <a:lstStyle/>
                    <a:p>
                      <a:r>
                        <a:rPr lang="es-ES" sz="1500" dirty="0"/>
                        <a:t>3,29%</a:t>
                      </a:r>
                      <a:endParaRPr lang="ca-ES" sz="1500" dirty="0"/>
                    </a:p>
                  </a:txBody>
                  <a:tcPr/>
                </a:tc>
                <a:extLst>
                  <a:ext uri="{0D108BD9-81ED-4DB2-BD59-A6C34878D82A}">
                    <a16:rowId xmlns:a16="http://schemas.microsoft.com/office/drawing/2014/main" val="61464093"/>
                  </a:ext>
                </a:extLst>
              </a:tr>
              <a:tr h="370840">
                <a:tc>
                  <a:txBody>
                    <a:bodyPr/>
                    <a:lstStyle/>
                    <a:p>
                      <a:r>
                        <a:rPr lang="es-ES" sz="1500" b="1" dirty="0" err="1"/>
                        <a:t>Llet</a:t>
                      </a:r>
                      <a:r>
                        <a:rPr lang="es-ES" sz="1500" b="1" dirty="0"/>
                        <a:t> </a:t>
                      </a:r>
                      <a:r>
                        <a:rPr lang="es-ES" sz="1500" b="1" dirty="0" err="1"/>
                        <a:t>sencera</a:t>
                      </a:r>
                      <a:r>
                        <a:rPr lang="es-ES" sz="1500" b="1" dirty="0"/>
                        <a:t> (</a:t>
                      </a:r>
                      <a:r>
                        <a:rPr lang="es-ES" sz="1500" b="1" dirty="0" err="1"/>
                        <a:t>Lt</a:t>
                      </a:r>
                      <a:r>
                        <a:rPr lang="es-ES" sz="1500" b="1" dirty="0"/>
                        <a:t>)</a:t>
                      </a:r>
                      <a:endParaRPr lang="ca-ES" sz="1500" b="1" dirty="0"/>
                    </a:p>
                  </a:txBody>
                  <a:tcPr/>
                </a:tc>
                <a:tc>
                  <a:txBody>
                    <a:bodyPr/>
                    <a:lstStyle/>
                    <a:p>
                      <a:r>
                        <a:rPr lang="es-ES" sz="1500" dirty="0"/>
                        <a:t>170.666,67</a:t>
                      </a:r>
                      <a:endParaRPr lang="ca-ES" sz="1500" dirty="0"/>
                    </a:p>
                  </a:txBody>
                  <a:tcPr/>
                </a:tc>
                <a:tc>
                  <a:txBody>
                    <a:bodyPr/>
                    <a:lstStyle/>
                    <a:p>
                      <a:r>
                        <a:rPr lang="es-ES" sz="1500" dirty="0"/>
                        <a:t>750.269.000</a:t>
                      </a:r>
                      <a:endParaRPr lang="ca-ES" sz="1500" dirty="0"/>
                    </a:p>
                  </a:txBody>
                  <a:tcPr/>
                </a:tc>
                <a:tc>
                  <a:txBody>
                    <a:bodyPr/>
                    <a:lstStyle/>
                    <a:p>
                      <a:r>
                        <a:rPr lang="es-ES" sz="1500" dirty="0"/>
                        <a:t>0,02%</a:t>
                      </a:r>
                      <a:endParaRPr lang="ca-ES" sz="1500" dirty="0"/>
                    </a:p>
                  </a:txBody>
                  <a:tcPr/>
                </a:tc>
                <a:extLst>
                  <a:ext uri="{0D108BD9-81ED-4DB2-BD59-A6C34878D82A}">
                    <a16:rowId xmlns:a16="http://schemas.microsoft.com/office/drawing/2014/main" val="2556425996"/>
                  </a:ext>
                </a:extLst>
              </a:tr>
              <a:tr h="370840">
                <a:tc>
                  <a:txBody>
                    <a:bodyPr/>
                    <a:lstStyle/>
                    <a:p>
                      <a:r>
                        <a:rPr lang="es-ES" sz="1500" b="1" dirty="0" err="1"/>
                        <a:t>Iogurts</a:t>
                      </a:r>
                      <a:r>
                        <a:rPr lang="es-ES" sz="1500" b="1" dirty="0"/>
                        <a:t> </a:t>
                      </a:r>
                      <a:r>
                        <a:rPr lang="es-ES" sz="1500" b="1" dirty="0" err="1"/>
                        <a:t>naturals</a:t>
                      </a:r>
                      <a:r>
                        <a:rPr lang="es-ES" sz="1500" b="1" dirty="0"/>
                        <a:t> (</a:t>
                      </a:r>
                      <a:r>
                        <a:rPr lang="es-ES" sz="1500" b="1" dirty="0" err="1"/>
                        <a:t>Unitats</a:t>
                      </a:r>
                      <a:r>
                        <a:rPr lang="es-ES" sz="1500" b="1" dirty="0"/>
                        <a:t>)</a:t>
                      </a:r>
                      <a:endParaRPr lang="ca-ES" sz="1500" b="1" dirty="0"/>
                    </a:p>
                  </a:txBody>
                  <a:tcPr/>
                </a:tc>
                <a:tc>
                  <a:txBody>
                    <a:bodyPr/>
                    <a:lstStyle/>
                    <a:p>
                      <a:r>
                        <a:rPr lang="es-ES" sz="1500" dirty="0"/>
                        <a:t>10.922.666,67</a:t>
                      </a:r>
                      <a:endParaRPr lang="ca-ES" sz="1500" dirty="0"/>
                    </a:p>
                  </a:txBody>
                  <a:tcPr/>
                </a:tc>
                <a:tc>
                  <a:txBody>
                    <a:bodyPr/>
                    <a:lstStyle/>
                    <a:p>
                      <a:endParaRPr lang="ca-ES" sz="1500" dirty="0"/>
                    </a:p>
                  </a:txBody>
                  <a:tcPr/>
                </a:tc>
                <a:tc>
                  <a:txBody>
                    <a:bodyPr/>
                    <a:lstStyle/>
                    <a:p>
                      <a:endParaRPr lang="ca-ES" sz="1500" dirty="0"/>
                    </a:p>
                  </a:txBody>
                  <a:tcPr/>
                </a:tc>
                <a:extLst>
                  <a:ext uri="{0D108BD9-81ED-4DB2-BD59-A6C34878D82A}">
                    <a16:rowId xmlns:a16="http://schemas.microsoft.com/office/drawing/2014/main" val="2148787271"/>
                  </a:ext>
                </a:extLst>
              </a:tr>
            </a:tbl>
          </a:graphicData>
        </a:graphic>
      </p:graphicFrame>
      <p:sp>
        <p:nvSpPr>
          <p:cNvPr id="5" name="CuadroTexto 4">
            <a:extLst>
              <a:ext uri="{FF2B5EF4-FFF2-40B4-BE49-F238E27FC236}">
                <a16:creationId xmlns:a16="http://schemas.microsoft.com/office/drawing/2014/main" id="{BF025262-8A8F-491A-AE79-B5D27269E59C}"/>
              </a:ext>
            </a:extLst>
          </p:cNvPr>
          <p:cNvSpPr txBox="1"/>
          <p:nvPr/>
        </p:nvSpPr>
        <p:spPr>
          <a:xfrm>
            <a:off x="1339273" y="4479636"/>
            <a:ext cx="8820729" cy="646331"/>
          </a:xfrm>
          <a:prstGeom prst="rect">
            <a:avLst/>
          </a:prstGeom>
          <a:noFill/>
        </p:spPr>
        <p:txBody>
          <a:bodyPr wrap="square" rtlCol="0">
            <a:spAutoFit/>
          </a:bodyPr>
          <a:lstStyle/>
          <a:p>
            <a:pPr marL="285750" indent="-285750">
              <a:buFont typeface="Arial" panose="020B0604020202020204" pitchFamily="34" charset="0"/>
              <a:buChar char="•"/>
            </a:pPr>
            <a:r>
              <a:rPr lang="es-ES" dirty="0" err="1"/>
              <a:t>L’oferta</a:t>
            </a:r>
            <a:r>
              <a:rPr lang="es-ES" dirty="0"/>
              <a:t> </a:t>
            </a:r>
            <a:r>
              <a:rPr lang="es-ES" dirty="0" err="1"/>
              <a:t>és</a:t>
            </a:r>
            <a:r>
              <a:rPr lang="es-ES" dirty="0"/>
              <a:t> </a:t>
            </a:r>
            <a:r>
              <a:rPr lang="es-ES" dirty="0" err="1"/>
              <a:t>molt</a:t>
            </a:r>
            <a:r>
              <a:rPr lang="es-ES" dirty="0"/>
              <a:t> superior a la demanda </a:t>
            </a:r>
            <a:r>
              <a:rPr lang="es-ES" dirty="0" err="1"/>
              <a:t>dels</a:t>
            </a:r>
            <a:r>
              <a:rPr lang="es-ES" dirty="0"/>
              <a:t> </a:t>
            </a:r>
            <a:r>
              <a:rPr lang="es-ES" dirty="0" err="1"/>
              <a:t>menjadors</a:t>
            </a:r>
            <a:r>
              <a:rPr lang="es-ES" dirty="0"/>
              <a:t> </a:t>
            </a:r>
            <a:r>
              <a:rPr lang="es-ES" dirty="0" err="1"/>
              <a:t>escolars</a:t>
            </a:r>
            <a:endParaRPr lang="es-ES" dirty="0"/>
          </a:p>
          <a:p>
            <a:pPr marL="285750" indent="-285750">
              <a:buFont typeface="Arial" panose="020B0604020202020204" pitchFamily="34" charset="0"/>
              <a:buChar char="•"/>
            </a:pPr>
            <a:r>
              <a:rPr lang="es-ES" dirty="0"/>
              <a:t>La demanda global de Catalunya </a:t>
            </a:r>
            <a:r>
              <a:rPr lang="es-ES" dirty="0" err="1"/>
              <a:t>és</a:t>
            </a:r>
            <a:r>
              <a:rPr lang="es-ES" dirty="0"/>
              <a:t> de 85-102 M€/</a:t>
            </a:r>
            <a:r>
              <a:rPr lang="es-ES" dirty="0" err="1"/>
              <a:t>any</a:t>
            </a:r>
            <a:r>
              <a:rPr lang="es-ES" dirty="0"/>
              <a:t> (2,2% de la </a:t>
            </a:r>
            <a:r>
              <a:rPr lang="es-ES" dirty="0" err="1"/>
              <a:t>producció</a:t>
            </a:r>
            <a:r>
              <a:rPr lang="es-ES" dirty="0"/>
              <a:t> agraria*).</a:t>
            </a:r>
            <a:endParaRPr lang="ca-ES" dirty="0"/>
          </a:p>
        </p:txBody>
      </p:sp>
      <p:sp>
        <p:nvSpPr>
          <p:cNvPr id="14" name="CuadroTexto 13">
            <a:extLst>
              <a:ext uri="{FF2B5EF4-FFF2-40B4-BE49-F238E27FC236}">
                <a16:creationId xmlns:a16="http://schemas.microsoft.com/office/drawing/2014/main" id="{05B9F7E4-2750-40EF-B273-00B93C4D76D2}"/>
              </a:ext>
            </a:extLst>
          </p:cNvPr>
          <p:cNvSpPr txBox="1"/>
          <p:nvPr/>
        </p:nvSpPr>
        <p:spPr>
          <a:xfrm>
            <a:off x="1094509" y="5703454"/>
            <a:ext cx="8820729" cy="523220"/>
          </a:xfrm>
          <a:prstGeom prst="rect">
            <a:avLst/>
          </a:prstGeom>
          <a:noFill/>
        </p:spPr>
        <p:txBody>
          <a:bodyPr wrap="square" rtlCol="0">
            <a:spAutoFit/>
          </a:bodyPr>
          <a:lstStyle/>
          <a:p>
            <a:r>
              <a:rPr lang="ca-ES" sz="1400" dirty="0"/>
              <a:t>* </a:t>
            </a:r>
            <a:r>
              <a:rPr lang="ca-ES" sz="1400"/>
              <a:t>Aquesta dada no </a:t>
            </a:r>
            <a:r>
              <a:rPr lang="ca-ES" sz="1400" dirty="0"/>
              <a:t>es té en compte la necessitat de la demanda segons la tipologia d’aliments ni l’impacte de la exportació en la oferta.  </a:t>
            </a:r>
          </a:p>
        </p:txBody>
      </p:sp>
    </p:spTree>
    <p:extLst>
      <p:ext uri="{BB962C8B-B14F-4D97-AF65-F5344CB8AC3E}">
        <p14:creationId xmlns:p14="http://schemas.microsoft.com/office/powerpoint/2010/main" val="33910143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idor de contingut 2">
            <a:extLst>
              <a:ext uri="{FF2B5EF4-FFF2-40B4-BE49-F238E27FC236}">
                <a16:creationId xmlns:a16="http://schemas.microsoft.com/office/drawing/2014/main" id="{3C528632-FF25-4F3C-AAE2-729B554A2B27}"/>
              </a:ext>
            </a:extLst>
          </p:cNvPr>
          <p:cNvSpPr txBox="1">
            <a:spLocks/>
          </p:cNvSpPr>
          <p:nvPr/>
        </p:nvSpPr>
        <p:spPr>
          <a:xfrm>
            <a:off x="637367" y="3115336"/>
            <a:ext cx="10917265" cy="318977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lnSpc>
                <a:spcPct val="100000"/>
              </a:lnSpc>
              <a:buNone/>
            </a:pPr>
            <a:endParaRPr lang="ca-ES" sz="200" dirty="0">
              <a:solidFill>
                <a:schemeClr val="tx1"/>
              </a:solidFill>
            </a:endParaRPr>
          </a:p>
          <a:p>
            <a:pPr marL="0" indent="0" algn="just">
              <a:lnSpc>
                <a:spcPct val="100000"/>
              </a:lnSpc>
              <a:buNone/>
            </a:pPr>
            <a:r>
              <a:rPr lang="ca-ES" sz="2300" dirty="0">
                <a:solidFill>
                  <a:schemeClr val="tx1"/>
                </a:solidFill>
              </a:rPr>
              <a:t>Les licitacions del consells comarcals segueixen pautes tècniques en les quals l’administració pública determina: </a:t>
            </a:r>
          </a:p>
          <a:p>
            <a:pPr marL="457200" indent="-457200" algn="just">
              <a:lnSpc>
                <a:spcPct val="100000"/>
              </a:lnSpc>
              <a:buAutoNum type="arabicPeriod"/>
            </a:pPr>
            <a:r>
              <a:rPr lang="ca-ES" sz="2300" dirty="0">
                <a:solidFill>
                  <a:schemeClr val="tx1"/>
                </a:solidFill>
              </a:rPr>
              <a:t>Si escau, divisió de la licitació per lots amb un cert nombre de centres educatius. Cada lot va adjudicat a una empresa. Per exemple, es pot trobar el cas que la licitació es divideixi en 8 lots i que 4 lots vagin adjudicats a una mateixa empresa.  </a:t>
            </a:r>
          </a:p>
          <a:p>
            <a:pPr marL="457200" indent="-457200" algn="just">
              <a:lnSpc>
                <a:spcPct val="100000"/>
              </a:lnSpc>
              <a:buAutoNum type="arabicPeriod"/>
            </a:pPr>
            <a:r>
              <a:rPr lang="ca-ES" sz="2300" dirty="0">
                <a:solidFill>
                  <a:schemeClr val="tx1"/>
                </a:solidFill>
              </a:rPr>
              <a:t>Els criteris de ponderació: el nombre d’àpats setmanals o mensuals que ha de ser de proximitat i/o ecològic, el preu del menú, etc. </a:t>
            </a:r>
          </a:p>
          <a:p>
            <a:pPr marL="457200" indent="-457200" algn="just">
              <a:lnSpc>
                <a:spcPct val="100000"/>
              </a:lnSpc>
              <a:buAutoNum type="arabicPeriod"/>
            </a:pPr>
            <a:r>
              <a:rPr lang="ca-ES" sz="2300" dirty="0">
                <a:solidFill>
                  <a:schemeClr val="tx1"/>
                </a:solidFill>
              </a:rPr>
              <a:t>La quantia del contracte que pot determinar-se pel preu de menú, estudiants i any de contracte o bé pel preu total del cost del servei per la durada del contracte.  </a:t>
            </a:r>
          </a:p>
          <a:p>
            <a:pPr marL="0" indent="0" algn="just">
              <a:lnSpc>
                <a:spcPct val="100000"/>
              </a:lnSpc>
              <a:buNone/>
            </a:pPr>
            <a:endParaRPr lang="ca-ES" sz="2400" dirty="0">
              <a:solidFill>
                <a:schemeClr val="tx1"/>
              </a:solidFill>
            </a:endParaRPr>
          </a:p>
        </p:txBody>
      </p:sp>
      <p:sp>
        <p:nvSpPr>
          <p:cNvPr id="6" name="Contenidor de contingut 2">
            <a:extLst>
              <a:ext uri="{FF2B5EF4-FFF2-40B4-BE49-F238E27FC236}">
                <a16:creationId xmlns:a16="http://schemas.microsoft.com/office/drawing/2014/main" id="{D41DC380-53E1-4A19-A2EC-9089C0A04A3E}"/>
              </a:ext>
            </a:extLst>
          </p:cNvPr>
          <p:cNvSpPr txBox="1">
            <a:spLocks/>
          </p:cNvSpPr>
          <p:nvPr/>
        </p:nvSpPr>
        <p:spPr>
          <a:xfrm>
            <a:off x="714754" y="1454880"/>
            <a:ext cx="10762489" cy="1341479"/>
          </a:xfrm>
          <a:prstGeom prst="rect">
            <a:avLst/>
          </a:prstGeom>
          <a:ln/>
        </p:spPr>
        <p:style>
          <a:lnRef idx="2">
            <a:schemeClr val="accent1"/>
          </a:lnRef>
          <a:fillRef idx="1">
            <a:schemeClr val="lt1"/>
          </a:fillRef>
          <a:effectRef idx="0">
            <a:schemeClr val="accent1"/>
          </a:effectRef>
          <a:fontRef idx="minor">
            <a:schemeClr val="dk1"/>
          </a:fontRef>
        </p:style>
        <p:txBody>
          <a:bodyPr vert="horz" lIns="252000" tIns="72000" rIns="252000" bIns="45720" rtlCol="0">
            <a:normAutofit fontScale="2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lnSpc>
                <a:spcPct val="120000"/>
              </a:lnSpc>
              <a:buNone/>
            </a:pPr>
            <a:r>
              <a:rPr lang="ca-ES" sz="9600" dirty="0">
                <a:solidFill>
                  <a:schemeClr val="tx1"/>
                </a:solidFill>
              </a:rPr>
              <a:t>ACTUALMENT ES TENEN REGISTRADES </a:t>
            </a:r>
            <a:r>
              <a:rPr lang="ca-ES" sz="9600" b="1" dirty="0">
                <a:solidFill>
                  <a:schemeClr val="tx1"/>
                </a:solidFill>
              </a:rPr>
              <a:t>23 LICITACIONS PÚBLIQUES DELS CONSELLS COMARCALS </a:t>
            </a:r>
            <a:r>
              <a:rPr lang="ca-ES" sz="9600" dirty="0">
                <a:solidFill>
                  <a:schemeClr val="tx1"/>
                </a:solidFill>
              </a:rPr>
              <a:t>EN MATÈRIA DE CONTRACTES DE MENJADORS ESCOLARS (juny 2021)</a:t>
            </a:r>
            <a:endParaRPr lang="ca-ES" sz="7200" dirty="0">
              <a:solidFill>
                <a:schemeClr val="tx1"/>
              </a:solidFill>
            </a:endParaRPr>
          </a:p>
          <a:p>
            <a:pPr marL="0" indent="0" algn="just">
              <a:lnSpc>
                <a:spcPct val="100000"/>
              </a:lnSpc>
              <a:buNone/>
            </a:pPr>
            <a:endParaRPr lang="ca-ES" sz="400" dirty="0">
              <a:solidFill>
                <a:schemeClr val="tx1"/>
              </a:solidFill>
            </a:endParaRPr>
          </a:p>
          <a:p>
            <a:pPr marL="0" indent="0" algn="ctr">
              <a:lnSpc>
                <a:spcPct val="100000"/>
              </a:lnSpc>
              <a:buNone/>
            </a:pPr>
            <a:r>
              <a:rPr lang="ca-ES" sz="4800" dirty="0">
                <a:solidFill>
                  <a:schemeClr val="tx1"/>
                </a:solidFill>
              </a:rPr>
              <a:t>Dades cedides per  l’Oficina de Contractació Pública i el portal de transparència de la Generalitat de Catalunya</a:t>
            </a:r>
          </a:p>
        </p:txBody>
      </p:sp>
      <p:sp>
        <p:nvSpPr>
          <p:cNvPr id="7" name="QuadreDeText 6">
            <a:extLst>
              <a:ext uri="{FF2B5EF4-FFF2-40B4-BE49-F238E27FC236}">
                <a16:creationId xmlns:a16="http://schemas.microsoft.com/office/drawing/2014/main" id="{63934D69-ABC1-4D05-81B3-0448E9FDABB0}"/>
              </a:ext>
            </a:extLst>
          </p:cNvPr>
          <p:cNvSpPr txBox="1"/>
          <p:nvPr/>
        </p:nvSpPr>
        <p:spPr>
          <a:xfrm>
            <a:off x="3761267" y="595425"/>
            <a:ext cx="6097772" cy="830997"/>
          </a:xfrm>
          <a:prstGeom prst="rect">
            <a:avLst/>
          </a:prstGeom>
          <a:noFill/>
        </p:spPr>
        <p:txBody>
          <a:bodyPr wrap="square">
            <a:spAutoFit/>
          </a:bodyPr>
          <a:lstStyle/>
          <a:p>
            <a:pPr marL="0" indent="0" algn="just">
              <a:lnSpc>
                <a:spcPct val="100000"/>
              </a:lnSpc>
              <a:buNone/>
            </a:pPr>
            <a:r>
              <a:rPr lang="ca-ES" sz="4800" spc="-50" dirty="0">
                <a:ln w="0"/>
                <a:solidFill>
                  <a:schemeClr val="accent1"/>
                </a:solidFill>
                <a:effectLst>
                  <a:outerShdw blurRad="38100" dist="25400" dir="5400000" algn="ctr" rotWithShape="0">
                    <a:srgbClr val="6E747A">
                      <a:alpha val="43000"/>
                    </a:srgbClr>
                  </a:outerShdw>
                </a:effectLst>
                <a:latin typeface="Aharoni" panose="02010803020104030203" pitchFamily="2" charset="-79"/>
                <a:ea typeface="+mj-ea"/>
                <a:cs typeface="Aharoni" panose="02010803020104030203" pitchFamily="2" charset="-79"/>
              </a:rPr>
              <a:t>LES LICITACIONS</a:t>
            </a:r>
          </a:p>
        </p:txBody>
      </p:sp>
    </p:spTree>
    <p:extLst>
      <p:ext uri="{BB962C8B-B14F-4D97-AF65-F5344CB8AC3E}">
        <p14:creationId xmlns:p14="http://schemas.microsoft.com/office/powerpoint/2010/main" val="34287380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3554283" y="2967335"/>
            <a:ext cx="5083444"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CONCLUSIONS</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547873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àfic 1" descr="Badge 1 with solid fill">
            <a:extLst>
              <a:ext uri="{FF2B5EF4-FFF2-40B4-BE49-F238E27FC236}">
                <a16:creationId xmlns:a16="http://schemas.microsoft.com/office/drawing/2014/main" id="{23395F8C-E5C3-4985-A3C5-410CF3442F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2755" y="770959"/>
            <a:ext cx="914400" cy="914400"/>
          </a:xfrm>
          <a:prstGeom prst="rect">
            <a:avLst/>
          </a:prstGeom>
        </p:spPr>
      </p:pic>
      <p:pic>
        <p:nvPicPr>
          <p:cNvPr id="3" name="Gràfic 2" descr="Badge with solid fill">
            <a:extLst>
              <a:ext uri="{FF2B5EF4-FFF2-40B4-BE49-F238E27FC236}">
                <a16:creationId xmlns:a16="http://schemas.microsoft.com/office/drawing/2014/main" id="{E09C3931-CED4-44F0-A6AC-823590B750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32755" y="2812858"/>
            <a:ext cx="914400" cy="914400"/>
          </a:xfrm>
          <a:prstGeom prst="rect">
            <a:avLst/>
          </a:prstGeom>
        </p:spPr>
      </p:pic>
      <p:sp>
        <p:nvSpPr>
          <p:cNvPr id="7" name="QuadreDeText 6">
            <a:extLst>
              <a:ext uri="{FF2B5EF4-FFF2-40B4-BE49-F238E27FC236}">
                <a16:creationId xmlns:a16="http://schemas.microsoft.com/office/drawing/2014/main" id="{CACCCB24-F6C8-4C4F-8021-D55F7BFE9A92}"/>
              </a:ext>
            </a:extLst>
          </p:cNvPr>
          <p:cNvSpPr txBox="1"/>
          <p:nvPr/>
        </p:nvSpPr>
        <p:spPr>
          <a:xfrm>
            <a:off x="2247154" y="2812858"/>
            <a:ext cx="8768176" cy="1477328"/>
          </a:xfrm>
          <a:prstGeom prst="rect">
            <a:avLst/>
          </a:prstGeom>
          <a:noFill/>
        </p:spPr>
        <p:txBody>
          <a:bodyPr wrap="square">
            <a:spAutoFit/>
          </a:bodyPr>
          <a:lstStyle/>
          <a:p>
            <a:pPr algn="just"/>
            <a:r>
              <a:rPr lang="ca-ES" dirty="0"/>
              <a:t>S’ha de procurar la </a:t>
            </a:r>
            <a:r>
              <a:rPr lang="ca-ES" b="1" dirty="0"/>
              <a:t>implicació de les empreses de restauració col·lectiva gestores de menjadors escolars</a:t>
            </a:r>
            <a:r>
              <a:rPr lang="ca-ES" dirty="0"/>
              <a:t>, especialment les que compten amb licitacions. Per aquesta raó, amb la recopilació d’informació d’aquest projecte i la col·laboració dels consells comarcals, s’iniciaran converses sectorials que engegaran la implantació de les Llotges de Productes de Proximitat</a:t>
            </a:r>
          </a:p>
        </p:txBody>
      </p:sp>
      <p:sp>
        <p:nvSpPr>
          <p:cNvPr id="8" name="QuadreDeText 7">
            <a:extLst>
              <a:ext uri="{FF2B5EF4-FFF2-40B4-BE49-F238E27FC236}">
                <a16:creationId xmlns:a16="http://schemas.microsoft.com/office/drawing/2014/main" id="{3E3095BB-FDBF-46D7-AD45-9B098C84AF0D}"/>
              </a:ext>
            </a:extLst>
          </p:cNvPr>
          <p:cNvSpPr txBox="1"/>
          <p:nvPr/>
        </p:nvSpPr>
        <p:spPr>
          <a:xfrm>
            <a:off x="2247155" y="770959"/>
            <a:ext cx="8612090" cy="1754326"/>
          </a:xfrm>
          <a:prstGeom prst="rect">
            <a:avLst/>
          </a:prstGeom>
          <a:noFill/>
        </p:spPr>
        <p:txBody>
          <a:bodyPr wrap="square">
            <a:spAutoFit/>
          </a:bodyPr>
          <a:lstStyle/>
          <a:p>
            <a:pPr algn="just"/>
            <a:r>
              <a:rPr lang="ca-ES" dirty="0"/>
              <a:t>Catalunya no disposa d’una normativa que reguli el percentatge mínim de producte de proximitat que ha d’haver-hi en els menús escolars i es deixa a criteri dels licitadors (administració local). És important que els reguladors tinguin en compte les dades de producció real a Catalunya per tal que </a:t>
            </a:r>
            <a:r>
              <a:rPr lang="ca-ES" b="1" dirty="0"/>
              <a:t>les condicions contractuals de les licitacions siguin assumibles per les empreses</a:t>
            </a:r>
            <a:r>
              <a:rPr lang="ca-ES" dirty="0"/>
              <a:t>, alhora que es treballi per una </a:t>
            </a:r>
            <a:r>
              <a:rPr lang="ca-ES" b="1" dirty="0"/>
              <a:t>planificació dels cultius </a:t>
            </a:r>
            <a:r>
              <a:rPr lang="ca-ES" dirty="0"/>
              <a:t>i així tenir una </a:t>
            </a:r>
            <a:r>
              <a:rPr lang="ca-ES" b="1" dirty="0"/>
              <a:t>producció eficient i centrada en la demanda</a:t>
            </a:r>
            <a:r>
              <a:rPr lang="ca-ES" dirty="0"/>
              <a:t>. </a:t>
            </a:r>
          </a:p>
        </p:txBody>
      </p:sp>
      <p:pic>
        <p:nvPicPr>
          <p:cNvPr id="6" name="Gràfic 5" descr="Badge 3 with solid fill">
            <a:extLst>
              <a:ext uri="{FF2B5EF4-FFF2-40B4-BE49-F238E27FC236}">
                <a16:creationId xmlns:a16="http://schemas.microsoft.com/office/drawing/2014/main" id="{03E660DC-AF0E-440B-9A9D-D983DE4878C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332755" y="4567183"/>
            <a:ext cx="914400" cy="914400"/>
          </a:xfrm>
          <a:prstGeom prst="rect">
            <a:avLst/>
          </a:prstGeom>
        </p:spPr>
      </p:pic>
      <p:sp>
        <p:nvSpPr>
          <p:cNvPr id="9" name="QuadreDeText 8">
            <a:extLst>
              <a:ext uri="{FF2B5EF4-FFF2-40B4-BE49-F238E27FC236}">
                <a16:creationId xmlns:a16="http://schemas.microsoft.com/office/drawing/2014/main" id="{118F0A07-495F-4688-9181-18DA317472B8}"/>
              </a:ext>
            </a:extLst>
          </p:cNvPr>
          <p:cNvSpPr txBox="1"/>
          <p:nvPr/>
        </p:nvSpPr>
        <p:spPr>
          <a:xfrm>
            <a:off x="2247154" y="4567183"/>
            <a:ext cx="8768176" cy="1477328"/>
          </a:xfrm>
          <a:prstGeom prst="rect">
            <a:avLst/>
          </a:prstGeom>
          <a:noFill/>
        </p:spPr>
        <p:txBody>
          <a:bodyPr wrap="square">
            <a:spAutoFit/>
          </a:bodyPr>
          <a:lstStyle/>
          <a:p>
            <a:pPr algn="just" defTabSz="914400">
              <a:spcBef>
                <a:spcPts val="1200"/>
              </a:spcBef>
              <a:spcAft>
                <a:spcPts val="200"/>
              </a:spcAft>
              <a:buClr>
                <a:schemeClr val="accent1"/>
              </a:buClr>
              <a:buSzPct val="100000"/>
            </a:pPr>
            <a:r>
              <a:rPr lang="ca-ES" sz="1800" dirty="0"/>
              <a:t>A través de l’anàlisi dels menús, </a:t>
            </a:r>
            <a:r>
              <a:rPr lang="ca-ES" dirty="0"/>
              <a:t>de l’escandall de les enquestes enviades per les empreses de restauració col·lectiva gestores de menjadors escolars i les entrevistes qualitatives s’ha vist reflectida la </a:t>
            </a:r>
            <a:r>
              <a:rPr lang="ca-ES" b="1" dirty="0"/>
              <a:t>problemàtica de compliment de les obligacions de consum de producte de proxi</a:t>
            </a:r>
            <a:r>
              <a:rPr lang="ca-ES" sz="1800" b="1" dirty="0"/>
              <a:t>mitat donat que la producció a Catalunya no arriba per abastir-les</a:t>
            </a:r>
            <a:r>
              <a:rPr lang="ca-ES" sz="1800" dirty="0"/>
              <a:t>.</a:t>
            </a:r>
            <a:r>
              <a:rPr lang="ca-ES" dirty="0"/>
              <a:t> Es recomana estudiar la iniciació de la planificació eficient de la producció agrària. </a:t>
            </a:r>
            <a:endParaRPr lang="ca-ES" sz="1800" dirty="0"/>
          </a:p>
        </p:txBody>
      </p:sp>
    </p:spTree>
    <p:extLst>
      <p:ext uri="{BB962C8B-B14F-4D97-AF65-F5344CB8AC3E}">
        <p14:creationId xmlns:p14="http://schemas.microsoft.com/office/powerpoint/2010/main" val="2040918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tge 1">
            <a:extLst>
              <a:ext uri="{FF2B5EF4-FFF2-40B4-BE49-F238E27FC236}">
                <a16:creationId xmlns:a16="http://schemas.microsoft.com/office/drawing/2014/main" id="{E9CD9634-A65B-4114-8EB9-E8D69E8A07B2}"/>
              </a:ext>
            </a:extLst>
          </p:cNvPr>
          <p:cNvPicPr>
            <a:picLocks noChangeAspect="1"/>
          </p:cNvPicPr>
          <p:nvPr/>
        </p:nvPicPr>
        <p:blipFill>
          <a:blip r:embed="rId2"/>
          <a:stretch>
            <a:fillRect/>
          </a:stretch>
        </p:blipFill>
        <p:spPr>
          <a:xfrm>
            <a:off x="3623637" y="905933"/>
            <a:ext cx="4976730" cy="5039728"/>
          </a:xfrm>
          <a:prstGeom prst="rect">
            <a:avLst/>
          </a:prstGeom>
        </p:spPr>
      </p:pic>
    </p:spTree>
    <p:extLst>
      <p:ext uri="{BB962C8B-B14F-4D97-AF65-F5344CB8AC3E}">
        <p14:creationId xmlns:p14="http://schemas.microsoft.com/office/powerpoint/2010/main" val="299224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857F66F-D0B5-4595-A32E-6D21EDA73A54}"/>
              </a:ext>
            </a:extLst>
          </p:cNvPr>
          <p:cNvSpPr>
            <a:spLocks noGrp="1"/>
          </p:cNvSpPr>
          <p:nvPr>
            <p:ph type="title"/>
          </p:nvPr>
        </p:nvSpPr>
        <p:spPr>
          <a:xfrm>
            <a:off x="235257" y="2944745"/>
            <a:ext cx="3369076" cy="916175"/>
          </a:xfrm>
          <a:effectLst>
            <a:outerShdw blurRad="50800" dist="38100" dir="18900000" algn="bl" rotWithShape="0">
              <a:prstClr val="black">
                <a:alpha val="40000"/>
              </a:prstClr>
            </a:outerShdw>
          </a:effectLst>
        </p:spPr>
        <p:txBody>
          <a:bodyPr>
            <a:normAutofit/>
          </a:bodyPr>
          <a:lstStyle/>
          <a:p>
            <a:pPr algn="ctr"/>
            <a:r>
              <a:rPr lang="ca-ES" sz="4900"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OBJECTIU</a:t>
            </a:r>
            <a:endParaRPr lang="ca-ES" dirty="0">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Contenidor de contingut 2">
            <a:extLst>
              <a:ext uri="{FF2B5EF4-FFF2-40B4-BE49-F238E27FC236}">
                <a16:creationId xmlns:a16="http://schemas.microsoft.com/office/drawing/2014/main" id="{4672B193-BF18-4232-B269-4E685276DEE0}"/>
              </a:ext>
            </a:extLst>
          </p:cNvPr>
          <p:cNvSpPr>
            <a:spLocks noGrp="1"/>
          </p:cNvSpPr>
          <p:nvPr>
            <p:ph idx="1"/>
          </p:nvPr>
        </p:nvSpPr>
        <p:spPr>
          <a:xfrm>
            <a:off x="4800600" y="3034388"/>
            <a:ext cx="6492240" cy="3503572"/>
          </a:xfrm>
          <a:solidFill>
            <a:schemeClr val="bg2"/>
          </a:solidFill>
        </p:spPr>
        <p:style>
          <a:lnRef idx="2">
            <a:schemeClr val="accent1"/>
          </a:lnRef>
          <a:fillRef idx="1">
            <a:schemeClr val="lt1"/>
          </a:fillRef>
          <a:effectRef idx="0">
            <a:schemeClr val="accent1"/>
          </a:effectRef>
          <a:fontRef idx="minor">
            <a:schemeClr val="dk1"/>
          </a:fontRef>
        </p:style>
        <p:txBody>
          <a:bodyPr anchor="ctr">
            <a:normAutofit/>
          </a:bodyPr>
          <a:lstStyle/>
          <a:p>
            <a:pPr marL="0" indent="0" algn="ctr">
              <a:lnSpc>
                <a:spcPct val="150000"/>
              </a:lnSpc>
              <a:buNone/>
            </a:pPr>
            <a:r>
              <a:rPr lang="ca-ES" sz="2400" dirty="0">
                <a:effectLst/>
                <a:latin typeface="Arial" panose="020B0604020202020204" pitchFamily="34" charset="0"/>
                <a:ea typeface="Calibri" panose="020F0502020204030204" pitchFamily="34" charset="0"/>
              </a:rPr>
              <a:t>El projecte de les Llotges de Productes de Proximitat busca implementar </a:t>
            </a:r>
            <a:r>
              <a:rPr lang="ca-ES" sz="2400" b="1" dirty="0">
                <a:effectLst/>
                <a:latin typeface="Arial" panose="020B0604020202020204" pitchFamily="34" charset="0"/>
                <a:ea typeface="Calibri" panose="020F0502020204030204" pitchFamily="34" charset="0"/>
              </a:rPr>
              <a:t>un sistema de compra responsable</a:t>
            </a:r>
            <a:r>
              <a:rPr lang="ca-ES" sz="2400" dirty="0">
                <a:effectLst/>
                <a:latin typeface="Arial" panose="020B0604020202020204" pitchFamily="34" charset="0"/>
                <a:ea typeface="Calibri" panose="020F0502020204030204" pitchFamily="34" charset="0"/>
              </a:rPr>
              <a:t> on les col·lectivitats tindran al seu abast una plataforma de productes de proximitat amb </a:t>
            </a:r>
            <a:r>
              <a:rPr lang="ca-ES" sz="2400" b="1" dirty="0">
                <a:effectLst/>
                <a:latin typeface="Arial" panose="020B0604020202020204" pitchFamily="34" charset="0"/>
                <a:ea typeface="Calibri" panose="020F0502020204030204" pitchFamily="34" charset="0"/>
              </a:rPr>
              <a:t>un preu pactat i just</a:t>
            </a:r>
            <a:r>
              <a:rPr lang="ca-ES" sz="2400" dirty="0">
                <a:effectLst/>
                <a:latin typeface="Arial" panose="020B0604020202020204" pitchFamily="34" charset="0"/>
                <a:ea typeface="Calibri" panose="020F0502020204030204" pitchFamily="34" charset="0"/>
              </a:rPr>
              <a:t> pels productors</a:t>
            </a:r>
            <a:endParaRPr lang="ca-ES" sz="2800" dirty="0"/>
          </a:p>
        </p:txBody>
      </p:sp>
      <p:pic>
        <p:nvPicPr>
          <p:cNvPr id="7" name="Gràfic 6" descr="Farmer female with solid fill">
            <a:extLst>
              <a:ext uri="{FF2B5EF4-FFF2-40B4-BE49-F238E27FC236}">
                <a16:creationId xmlns:a16="http://schemas.microsoft.com/office/drawing/2014/main" id="{8EAC8646-83C6-4FDE-92F5-608C7370CB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12288" y="2030345"/>
            <a:ext cx="914400" cy="914400"/>
          </a:xfrm>
          <a:prstGeom prst="rect">
            <a:avLst/>
          </a:prstGeom>
        </p:spPr>
      </p:pic>
      <p:pic>
        <p:nvPicPr>
          <p:cNvPr id="9" name="Gràfic 8" descr="Farmer male with solid fill">
            <a:extLst>
              <a:ext uri="{FF2B5EF4-FFF2-40B4-BE49-F238E27FC236}">
                <a16:creationId xmlns:a16="http://schemas.microsoft.com/office/drawing/2014/main" id="{CD9BA35B-B4F9-4F78-A369-4E8A10887E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07441" y="2030345"/>
            <a:ext cx="914400" cy="914400"/>
          </a:xfrm>
          <a:prstGeom prst="rect">
            <a:avLst/>
          </a:prstGeom>
        </p:spPr>
      </p:pic>
      <p:sp>
        <p:nvSpPr>
          <p:cNvPr id="11" name="QuadreDeText 10">
            <a:extLst>
              <a:ext uri="{FF2B5EF4-FFF2-40B4-BE49-F238E27FC236}">
                <a16:creationId xmlns:a16="http://schemas.microsoft.com/office/drawing/2014/main" id="{22DDA9AD-FBAB-4DAE-A71A-1EBA6923EB0C}"/>
              </a:ext>
            </a:extLst>
          </p:cNvPr>
          <p:cNvSpPr txBox="1"/>
          <p:nvPr/>
        </p:nvSpPr>
        <p:spPr>
          <a:xfrm>
            <a:off x="4929474" y="513067"/>
            <a:ext cx="6399320" cy="1427635"/>
          </a:xfrm>
          <a:prstGeom prst="rect">
            <a:avLst/>
          </a:prstGeom>
          <a:noFill/>
        </p:spPr>
        <p:txBody>
          <a:bodyPr wrap="square">
            <a:spAutoFit/>
          </a:bodyPr>
          <a:lstStyle/>
          <a:p>
            <a:pPr algn="just">
              <a:lnSpc>
                <a:spcPct val="150000"/>
              </a:lnSpc>
            </a:pPr>
            <a:r>
              <a:rPr lang="ca-ES" sz="2000" dirty="0">
                <a:effectLst/>
                <a:latin typeface="Arial" panose="020B0604020202020204" pitchFamily="34" charset="0"/>
                <a:ea typeface="Calibri" panose="020F0502020204030204" pitchFamily="34" charset="0"/>
              </a:rPr>
              <a:t>Els menjadors escolars i de les col·lectivitats tenen diverses dinàmiques per comprar productes que no afavoreixen els productors locals. </a:t>
            </a:r>
            <a:endParaRPr lang="ca-ES" sz="2000" dirty="0"/>
          </a:p>
        </p:txBody>
      </p:sp>
    </p:spTree>
    <p:extLst>
      <p:ext uri="{BB962C8B-B14F-4D97-AF65-F5344CB8AC3E}">
        <p14:creationId xmlns:p14="http://schemas.microsoft.com/office/powerpoint/2010/main" val="65668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QuadreDeText 1">
            <a:extLst>
              <a:ext uri="{FF2B5EF4-FFF2-40B4-BE49-F238E27FC236}">
                <a16:creationId xmlns:a16="http://schemas.microsoft.com/office/drawing/2014/main" id="{5935D874-DCFB-46AD-9ADB-AB5CC7095404}"/>
              </a:ext>
            </a:extLst>
          </p:cNvPr>
          <p:cNvSpPr txBox="1"/>
          <p:nvPr/>
        </p:nvSpPr>
        <p:spPr>
          <a:xfrm>
            <a:off x="3478135" y="2967335"/>
            <a:ext cx="5235729" cy="923330"/>
          </a:xfrm>
          <a:prstGeom prst="rect">
            <a:avLst/>
          </a:prstGeom>
          <a:ln/>
        </p:spPr>
        <p:style>
          <a:lnRef idx="2">
            <a:schemeClr val="accent2"/>
          </a:lnRef>
          <a:fillRef idx="1">
            <a:schemeClr val="lt1"/>
          </a:fillRef>
          <a:effectRef idx="0">
            <a:schemeClr val="accent2"/>
          </a:effectRef>
          <a:fontRef idx="minor">
            <a:schemeClr val="dk1"/>
          </a:fontRef>
        </p:style>
        <p:txBody>
          <a:bodyPr wrap="none" rtlCol="0">
            <a:spAutoFit/>
          </a:bodyPr>
          <a:lstStyle/>
          <a:p>
            <a:r>
              <a:rPr lang="es-ES" sz="54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METODOLOGIA</a:t>
            </a:r>
            <a:endParaRPr lang="ca-ES" sz="3200" dirty="0">
              <a:ln w="0"/>
              <a:solidFill>
                <a:schemeClr val="accent1"/>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989755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E8C71325-9630-48C3-806C-97D8D49A2F4B}"/>
              </a:ext>
            </a:extLst>
          </p:cNvPr>
          <p:cNvSpPr>
            <a:spLocks noGrp="1"/>
          </p:cNvSpPr>
          <p:nvPr>
            <p:ph type="title"/>
          </p:nvPr>
        </p:nvSpPr>
        <p:spPr/>
        <p:txBody>
          <a:bodyPr/>
          <a:lstStyle/>
          <a:p>
            <a:pPr algn="ctr"/>
            <a:r>
              <a:rPr lang="es-ES" dirty="0"/>
              <a:t>ESTUDI PRELIMINAR</a:t>
            </a:r>
            <a:endParaRPr lang="ca-ES" dirty="0"/>
          </a:p>
        </p:txBody>
      </p:sp>
      <p:sp>
        <p:nvSpPr>
          <p:cNvPr id="4" name="QuadreDeText 3">
            <a:extLst>
              <a:ext uri="{FF2B5EF4-FFF2-40B4-BE49-F238E27FC236}">
                <a16:creationId xmlns:a16="http://schemas.microsoft.com/office/drawing/2014/main" id="{43A1EF38-9206-4E2E-9A0C-1C66E9E83113}"/>
              </a:ext>
            </a:extLst>
          </p:cNvPr>
          <p:cNvSpPr txBox="1"/>
          <p:nvPr/>
        </p:nvSpPr>
        <p:spPr>
          <a:xfrm>
            <a:off x="1097280" y="1951672"/>
            <a:ext cx="10266138" cy="1754326"/>
          </a:xfrm>
          <a:prstGeom prst="rect">
            <a:avLst/>
          </a:prstGeom>
          <a:noFill/>
        </p:spPr>
        <p:txBody>
          <a:bodyPr wrap="square">
            <a:spAutoFit/>
          </a:bodyPr>
          <a:lstStyle/>
          <a:p>
            <a:pPr algn="just"/>
            <a:r>
              <a:rPr lang="ca-ES" sz="1800" dirty="0">
                <a:effectLst/>
                <a:latin typeface="Arial" panose="020B0604020202020204" pitchFamily="34" charset="0"/>
                <a:ea typeface="Calibri" panose="020F0502020204030204" pitchFamily="34" charset="0"/>
              </a:rPr>
              <a:t>Per tal d’iniciar el projecte, era necessari realitzar un estudi preliminar que permetés </a:t>
            </a:r>
            <a:r>
              <a:rPr lang="ca-ES" sz="1800" b="1" dirty="0">
                <a:effectLst/>
                <a:latin typeface="Arial" panose="020B0604020202020204" pitchFamily="34" charset="0"/>
                <a:ea typeface="Calibri" panose="020F0502020204030204" pitchFamily="34" charset="0"/>
              </a:rPr>
              <a:t>estimar volums d’oferta i demanda de productes de proximitat classificant-los segons la seva tipologia i conèixer la seva distribució territorial localitzant els mapes de cultiu. </a:t>
            </a:r>
            <a:r>
              <a:rPr lang="ca-ES" sz="1800" dirty="0">
                <a:effectLst/>
                <a:latin typeface="Arial" panose="020B0604020202020204" pitchFamily="34" charset="0"/>
                <a:ea typeface="Calibri" panose="020F0502020204030204" pitchFamily="34" charset="0"/>
              </a:rPr>
              <a:t>A través de les dades recollides del treball d’investigació del Departament d’Estudis de l’Institut Català de la Cuina, es realitza</a:t>
            </a:r>
            <a:r>
              <a:rPr lang="ca-ES" dirty="0">
                <a:latin typeface="Arial" panose="020B0604020202020204" pitchFamily="34" charset="0"/>
                <a:ea typeface="Calibri" panose="020F0502020204030204" pitchFamily="34" charset="0"/>
              </a:rPr>
              <a:t> a través del diagnosi de l’oferta i la demanda i la identificació dels actors principals.</a:t>
            </a:r>
            <a:endParaRPr lang="ca-ES" dirty="0"/>
          </a:p>
        </p:txBody>
      </p:sp>
      <p:pic>
        <p:nvPicPr>
          <p:cNvPr id="6" name="Gràfic 5" descr="Badge 1 with solid fill">
            <a:extLst>
              <a:ext uri="{FF2B5EF4-FFF2-40B4-BE49-F238E27FC236}">
                <a16:creationId xmlns:a16="http://schemas.microsoft.com/office/drawing/2014/main" id="{DE91B29A-A53F-44B4-8DA3-A15E17E940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42476" y="3506598"/>
            <a:ext cx="914400" cy="914400"/>
          </a:xfrm>
          <a:prstGeom prst="rect">
            <a:avLst/>
          </a:prstGeom>
        </p:spPr>
      </p:pic>
      <p:sp>
        <p:nvSpPr>
          <p:cNvPr id="8" name="QuadreDeText 7">
            <a:extLst>
              <a:ext uri="{FF2B5EF4-FFF2-40B4-BE49-F238E27FC236}">
                <a16:creationId xmlns:a16="http://schemas.microsoft.com/office/drawing/2014/main" id="{97AF75B7-E130-4866-A431-36D3D54DBA15}"/>
              </a:ext>
            </a:extLst>
          </p:cNvPr>
          <p:cNvSpPr txBox="1"/>
          <p:nvPr/>
        </p:nvSpPr>
        <p:spPr>
          <a:xfrm>
            <a:off x="1097280" y="4498597"/>
            <a:ext cx="4998720" cy="1815882"/>
          </a:xfrm>
          <a:prstGeom prst="rect">
            <a:avLst/>
          </a:prstGeom>
          <a:noFill/>
        </p:spPr>
        <p:txBody>
          <a:bodyPr wrap="square">
            <a:spAutoFit/>
          </a:bodyPr>
          <a:lstStyle/>
          <a:p>
            <a:pPr lvl="0" algn="just">
              <a:spcBef>
                <a:spcPts val="1040"/>
              </a:spcBef>
              <a:spcAft>
                <a:spcPts val="1200"/>
              </a:spcAft>
              <a:buSzPts val="1100"/>
              <a:tabLst>
                <a:tab pos="630555" algn="l"/>
              </a:tabLst>
            </a:pPr>
            <a:r>
              <a:rPr lang="ca-ES" sz="1600" b="1" spc="-5" dirty="0">
                <a:latin typeface="Arial" panose="020B0604020202020204" pitchFamily="34" charset="0"/>
                <a:ea typeface="Arial" panose="020B0604020202020204" pitchFamily="34" charset="0"/>
              </a:rPr>
              <a:t>D</a:t>
            </a:r>
            <a:r>
              <a:rPr lang="ca-ES" sz="1600" b="1" spc="-5" dirty="0">
                <a:effectLst/>
                <a:latin typeface="Arial" panose="020B0604020202020204" pitchFamily="34" charset="0"/>
                <a:ea typeface="Arial" panose="020B0604020202020204" pitchFamily="34" charset="0"/>
              </a:rPr>
              <a:t>iagnòstic</a:t>
            </a:r>
            <a:r>
              <a:rPr lang="ca-ES" sz="1600" spc="-5" dirty="0">
                <a:effectLst/>
                <a:latin typeface="Arial" panose="020B0604020202020204" pitchFamily="34" charset="0"/>
                <a:ea typeface="Arial" panose="020B0604020202020204" pitchFamily="34" charset="0"/>
              </a:rPr>
              <a:t> </a:t>
            </a:r>
            <a:r>
              <a:rPr lang="ca-ES" sz="1600" b="1" spc="-5" dirty="0">
                <a:effectLst/>
                <a:latin typeface="Arial" panose="020B0604020202020204" pitchFamily="34" charset="0"/>
                <a:ea typeface="Arial" panose="020B0604020202020204" pitchFamily="34" charset="0"/>
              </a:rPr>
              <a:t>de l'oferta i la demanda </a:t>
            </a:r>
            <a:r>
              <a:rPr lang="ca-ES" sz="1600" spc="-5" dirty="0">
                <a:effectLst/>
                <a:latin typeface="Arial" panose="020B0604020202020204" pitchFamily="34" charset="0"/>
                <a:ea typeface="Arial" panose="020B0604020202020204" pitchFamily="34" charset="0"/>
              </a:rPr>
              <a:t>de productes de proximitat per tal de simplificar la seva compravenda entre els productors i gestors de menjadors o</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empreses</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de</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restauració</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col·lectiva</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a</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través</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de</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les</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Llotges</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de</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Productes</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de</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Proximitat</a:t>
            </a:r>
            <a:r>
              <a:rPr lang="ca-ES" sz="1600" spc="-10"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de</a:t>
            </a:r>
            <a:r>
              <a:rPr lang="ca-ES" sz="1600" spc="-1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les províncies de</a:t>
            </a:r>
            <a:r>
              <a:rPr lang="ca-ES" sz="1600" spc="-1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Girona, Lleida,</a:t>
            </a:r>
            <a:r>
              <a:rPr lang="ca-ES" sz="1600" spc="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Tarragona</a:t>
            </a:r>
            <a:r>
              <a:rPr lang="ca-ES" sz="1600" spc="-15" dirty="0">
                <a:effectLst/>
                <a:latin typeface="Arial" panose="020B0604020202020204" pitchFamily="34" charset="0"/>
                <a:ea typeface="Arial" panose="020B0604020202020204" pitchFamily="34" charset="0"/>
              </a:rPr>
              <a:t> </a:t>
            </a:r>
            <a:r>
              <a:rPr lang="ca-ES" sz="1600" spc="-5" dirty="0">
                <a:effectLst/>
                <a:latin typeface="Arial" panose="020B0604020202020204" pitchFamily="34" charset="0"/>
                <a:ea typeface="Arial" panose="020B0604020202020204" pitchFamily="34" charset="0"/>
              </a:rPr>
              <a:t>i Barcelona. </a:t>
            </a:r>
            <a:endParaRPr lang="ca-ES" sz="1400" spc="-5" dirty="0">
              <a:effectLst/>
              <a:latin typeface="Arial" panose="020B0604020202020204" pitchFamily="34" charset="0"/>
              <a:ea typeface="Arial" panose="020B0604020202020204" pitchFamily="34" charset="0"/>
            </a:endParaRPr>
          </a:p>
        </p:txBody>
      </p:sp>
      <p:pic>
        <p:nvPicPr>
          <p:cNvPr id="10" name="Gràfic 9" descr="Badge with solid fill">
            <a:extLst>
              <a:ext uri="{FF2B5EF4-FFF2-40B4-BE49-F238E27FC236}">
                <a16:creationId xmlns:a16="http://schemas.microsoft.com/office/drawing/2014/main" id="{FD6148C6-3AB2-4887-8CB1-A61E81407F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88027" y="3492392"/>
            <a:ext cx="914400" cy="914400"/>
          </a:xfrm>
          <a:prstGeom prst="rect">
            <a:avLst/>
          </a:prstGeom>
        </p:spPr>
      </p:pic>
      <p:sp>
        <p:nvSpPr>
          <p:cNvPr id="12" name="QuadreDeText 11">
            <a:extLst>
              <a:ext uri="{FF2B5EF4-FFF2-40B4-BE49-F238E27FC236}">
                <a16:creationId xmlns:a16="http://schemas.microsoft.com/office/drawing/2014/main" id="{B5654F16-9EB6-4B6C-BCBB-6E12A93B9703}"/>
              </a:ext>
            </a:extLst>
          </p:cNvPr>
          <p:cNvSpPr txBox="1"/>
          <p:nvPr/>
        </p:nvSpPr>
        <p:spPr>
          <a:xfrm>
            <a:off x="6957133" y="4498597"/>
            <a:ext cx="4776187" cy="1077218"/>
          </a:xfrm>
          <a:prstGeom prst="rect">
            <a:avLst/>
          </a:prstGeom>
          <a:noFill/>
        </p:spPr>
        <p:txBody>
          <a:bodyPr wrap="square">
            <a:spAutoFit/>
          </a:bodyPr>
          <a:lstStyle/>
          <a:p>
            <a:r>
              <a:rPr lang="ca-ES" sz="1600" b="1" spc="-5" dirty="0">
                <a:latin typeface="Arial" panose="020B0604020202020204" pitchFamily="34" charset="0"/>
              </a:rPr>
              <a:t>Identificar</a:t>
            </a:r>
            <a:r>
              <a:rPr lang="ca-ES" sz="1600" spc="-5" dirty="0">
                <a:latin typeface="Arial" panose="020B0604020202020204" pitchFamily="34" charset="0"/>
              </a:rPr>
              <a:t> </a:t>
            </a:r>
            <a:r>
              <a:rPr lang="ca-ES" sz="1600" b="1" spc="-5" dirty="0">
                <a:latin typeface="Arial" panose="020B0604020202020204" pitchFamily="34" charset="0"/>
              </a:rPr>
              <a:t>els principals actors </a:t>
            </a:r>
            <a:r>
              <a:rPr lang="ca-ES" sz="1600" spc="-5" dirty="0">
                <a:latin typeface="Arial" panose="020B0604020202020204" pitchFamily="34" charset="0"/>
              </a:rPr>
              <a:t>i l’estructura de la cadena de valor i se’ls </a:t>
            </a:r>
            <a:r>
              <a:rPr lang="ca-ES" sz="1600" spc="-5" dirty="0" err="1">
                <a:latin typeface="Arial" panose="020B0604020202020204" pitchFamily="34" charset="0"/>
              </a:rPr>
              <a:t>geolocalitza</a:t>
            </a:r>
            <a:r>
              <a:rPr lang="ca-ES" sz="1600" spc="-5" dirty="0">
                <a:latin typeface="Arial" panose="020B0604020202020204" pitchFamily="34" charset="0"/>
              </a:rPr>
              <a:t> en un mapa per tal que el producte segui el més proper possible al consumidor final (menjadors escolars).</a:t>
            </a:r>
          </a:p>
        </p:txBody>
      </p:sp>
    </p:spTree>
    <p:extLst>
      <p:ext uri="{BB962C8B-B14F-4D97-AF65-F5344CB8AC3E}">
        <p14:creationId xmlns:p14="http://schemas.microsoft.com/office/powerpoint/2010/main" val="12329294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ol 1">
            <a:extLst>
              <a:ext uri="{FF2B5EF4-FFF2-40B4-BE49-F238E27FC236}">
                <a16:creationId xmlns:a16="http://schemas.microsoft.com/office/drawing/2014/main" id="{855C947B-D6BF-46C2-81A4-BF07450C4F3A}"/>
              </a:ext>
            </a:extLst>
          </p:cNvPr>
          <p:cNvSpPr>
            <a:spLocks noGrp="1"/>
          </p:cNvSpPr>
          <p:nvPr>
            <p:ph type="title"/>
          </p:nvPr>
        </p:nvSpPr>
        <p:spPr/>
        <p:txBody>
          <a:bodyPr/>
          <a:lstStyle/>
          <a:p>
            <a:pPr algn="ctr"/>
            <a:r>
              <a:rPr lang="es-ES" dirty="0"/>
              <a:t>VISIÓ GENERAL DEL MARC TEÒRIC</a:t>
            </a:r>
            <a:endParaRPr lang="ca-ES" dirty="0"/>
          </a:p>
        </p:txBody>
      </p:sp>
      <p:graphicFrame>
        <p:nvGraphicFramePr>
          <p:cNvPr id="4" name="Contenidor de contingut 3">
            <a:extLst>
              <a:ext uri="{FF2B5EF4-FFF2-40B4-BE49-F238E27FC236}">
                <a16:creationId xmlns:a16="http://schemas.microsoft.com/office/drawing/2014/main" id="{48897E4F-A42D-4EE7-AE37-E31A66CF2B09}"/>
              </a:ext>
            </a:extLst>
          </p:cNvPr>
          <p:cNvGraphicFramePr>
            <a:graphicFrameLocks noGrp="1"/>
          </p:cNvGraphicFramePr>
          <p:nvPr>
            <p:ph idx="1"/>
            <p:extLst>
              <p:ext uri="{D42A27DB-BD31-4B8C-83A1-F6EECF244321}">
                <p14:modId xmlns:p14="http://schemas.microsoft.com/office/powerpoint/2010/main" val="1612513219"/>
              </p:ext>
            </p:extLst>
          </p:nvPr>
        </p:nvGraphicFramePr>
        <p:xfrm>
          <a:off x="399495" y="1846264"/>
          <a:ext cx="11532094" cy="4483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1113437"/>
      </p:ext>
    </p:extLst>
  </p:cSld>
  <p:clrMapOvr>
    <a:masterClrMapping/>
  </p:clrMapOvr>
</p:sld>
</file>

<file path=ppt/theme/theme1.xml><?xml version="1.0" encoding="utf-8"?>
<a:theme xmlns:a="http://schemas.openxmlformats.org/drawingml/2006/main" name="Retrospectiu">
  <a:themeElements>
    <a:clrScheme name="Retrospectiu">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i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iu">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Tema de l'Office">
  <a:themeElements>
    <a:clrScheme name="Ofici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ici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ici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5000</TotalTime>
  <Words>4564</Words>
  <Application>Microsoft Office PowerPoint</Application>
  <PresentationFormat>Panorámica</PresentationFormat>
  <Paragraphs>599</Paragraphs>
  <Slides>55</Slides>
  <Notes>1</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55</vt:i4>
      </vt:variant>
    </vt:vector>
  </HeadingPairs>
  <TitlesOfParts>
    <vt:vector size="63" baseType="lpstr">
      <vt:lpstr>Aharoni</vt:lpstr>
      <vt:lpstr>Arial</vt:lpstr>
      <vt:lpstr>Calibri</vt:lpstr>
      <vt:lpstr>Calibri Light</vt:lpstr>
      <vt:lpstr>CIDFont+F1</vt:lpstr>
      <vt:lpstr>Symbol</vt:lpstr>
      <vt:lpstr>Wingdings</vt:lpstr>
      <vt:lpstr>Retrospectiu</vt:lpstr>
      <vt:lpstr>“La Llotja de Productes de Proximitat”</vt:lpstr>
      <vt:lpstr>ÍNDEX DE CONTINGUTS</vt:lpstr>
      <vt:lpstr>Presentación de PowerPoint</vt:lpstr>
      <vt:lpstr>Presentación de PowerPoint</vt:lpstr>
      <vt:lpstr>Presentación de PowerPoint</vt:lpstr>
      <vt:lpstr>OBJECTIU</vt:lpstr>
      <vt:lpstr>Presentación de PowerPoint</vt:lpstr>
      <vt:lpstr>ESTUDI PRELIMINAR</vt:lpstr>
      <vt:lpstr>VISIÓ GENERAL DEL MARC TEÒRIC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COMPOSICIÓ DEL MENÚ ESCOLAR SEGONS LA RECOMANACIÓ DEL DEPARTAMENT D’EDUCACIÓ</vt:lpstr>
      <vt:lpstr>COMPOSICIÓ DEL MENÚ ESCOLAR SEGONS LA RECOMANACIÓ DEL DEPARTAMENT D’EDUCACIÓ</vt:lpstr>
      <vt:lpstr>Exemples de dos menús escolars de centres catalans dels analitzats</vt:lpstr>
      <vt:lpstr>Resultats dels 150 menús analitzats</vt:lpstr>
      <vt:lpstr>Resultats dels 150 menús analitzats</vt:lpstr>
      <vt:lpstr>Presentación de PowerPoint</vt:lpstr>
      <vt:lpstr>Presentación de PowerPoint</vt:lpstr>
      <vt:lpstr>Presentación de PowerPoint</vt:lpstr>
      <vt:lpstr>Presentación de PowerPoint</vt:lpstr>
      <vt:lpstr>Presentación de PowerPoint</vt:lpstr>
      <vt:lpstr>Licitacions: els contractes vigents dels consells comarcals </vt:lpstr>
      <vt:lpstr>Licitacions: els contractes</vt:lpstr>
      <vt:lpstr>Licitacions: criteris dels contractes</vt:lpstr>
      <vt:lpstr>Licitacions: les xifres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Llotja de Productes de Proximitat"</dc:title>
  <dc:creator>Pepa Aymami</dc:creator>
  <cp:lastModifiedBy>Rocío Nicolle Díaz Hernández</cp:lastModifiedBy>
  <cp:revision>20</cp:revision>
  <dcterms:created xsi:type="dcterms:W3CDTF">2021-06-23T08:24:25Z</dcterms:created>
  <dcterms:modified xsi:type="dcterms:W3CDTF">2021-10-29T12:11:14Z</dcterms:modified>
</cp:coreProperties>
</file>